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6" r:id="rId1"/>
  </p:sldMasterIdLst>
  <p:notesMasterIdLst>
    <p:notesMasterId r:id="rId38"/>
  </p:notesMasterIdLst>
  <p:sldIdLst>
    <p:sldId id="256" r:id="rId2"/>
    <p:sldId id="320" r:id="rId3"/>
    <p:sldId id="329" r:id="rId4"/>
    <p:sldId id="323" r:id="rId5"/>
    <p:sldId id="302" r:id="rId6"/>
    <p:sldId id="332" r:id="rId7"/>
    <p:sldId id="331" r:id="rId8"/>
    <p:sldId id="334" r:id="rId9"/>
    <p:sldId id="328" r:id="rId10"/>
    <p:sldId id="333" r:id="rId11"/>
    <p:sldId id="335" r:id="rId12"/>
    <p:sldId id="336" r:id="rId13"/>
    <p:sldId id="337" r:id="rId14"/>
    <p:sldId id="330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52" r:id="rId24"/>
    <p:sldId id="347" r:id="rId25"/>
    <p:sldId id="348" r:id="rId26"/>
    <p:sldId id="349" r:id="rId27"/>
    <p:sldId id="350" r:id="rId28"/>
    <p:sldId id="351" r:id="rId29"/>
    <p:sldId id="359" r:id="rId30"/>
    <p:sldId id="361" r:id="rId31"/>
    <p:sldId id="354" r:id="rId32"/>
    <p:sldId id="355" r:id="rId33"/>
    <p:sldId id="357" r:id="rId34"/>
    <p:sldId id="356" r:id="rId35"/>
    <p:sldId id="353" r:id="rId36"/>
    <p:sldId id="360" r:id="rId3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FF00"/>
    <a:srgbClr val="47FFA4"/>
    <a:srgbClr val="B7FF64"/>
    <a:srgbClr val="FCF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8" autoAdjust="0"/>
    <p:restoredTop sz="92308" autoAdjust="0"/>
  </p:normalViewPr>
  <p:slideViewPr>
    <p:cSldViewPr>
      <p:cViewPr>
        <p:scale>
          <a:sx n="90" d="100"/>
          <a:sy n="90" d="100"/>
        </p:scale>
        <p:origin x="-1320" y="-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28D81-A022-6844-A820-B16A5546651D}" type="datetimeFigureOut">
              <a:rPr lang="en-US" smtClean="0"/>
              <a:t>21/02/13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B4615-BDC6-0040-964A-99BBE6EE1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21/02/13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21/02/13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21/02/13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A47DADC-55EA-4839-91C8-5BCC0EC06F5C}" type="datetime1">
              <a:rPr lang="en-US" smtClean="0"/>
              <a:pPr/>
              <a:t>21/02/13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androi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060848"/>
            <a:ext cx="3859182" cy="2892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1960" y="5661248"/>
            <a:ext cx="477820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Games - V1</a:t>
            </a:r>
            <a:endParaRPr lang="pt-BR" sz="6600" dirty="0">
              <a:solidFill>
                <a:srgbClr val="CCFFCC"/>
              </a:solidFill>
              <a:latin typeface="Hand Of Sean"/>
              <a:cs typeface="Hand Of Se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72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err="1" smtClean="0">
                <a:latin typeface="Courier"/>
                <a:cs typeface="Courier"/>
              </a:rPr>
              <a:t>.setColor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solidFill>
                  <a:srgbClr val="FFFF00"/>
                </a:solidFill>
                <a:latin typeface="Courier"/>
                <a:cs typeface="Courier"/>
              </a:rPr>
              <a:t>Color.</a:t>
            </a:r>
            <a:r>
              <a:rPr lang="pt-BR" sz="1600" i="1" dirty="0" err="1">
                <a:solidFill>
                  <a:srgbClr val="FFFF00"/>
                </a:solidFill>
                <a:latin typeface="Courier"/>
                <a:cs typeface="Courier"/>
              </a:rPr>
              <a:t>YELLOW</a:t>
            </a:r>
            <a:r>
              <a:rPr lang="pt-BR" sz="1600" i="1" dirty="0">
                <a:latin typeface="Courier"/>
                <a:cs typeface="Courier"/>
              </a:rPr>
              <a:t>)</a:t>
            </a:r>
            <a:r>
              <a:rPr lang="pt-BR" sz="1600" i="1" dirty="0" smtClean="0">
                <a:latin typeface="Courier"/>
                <a:cs typeface="Courier"/>
              </a:rPr>
              <a:t>;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err="1" smtClean="0">
                <a:latin typeface="Courier"/>
                <a:cs typeface="Courier"/>
              </a:rPr>
              <a:t>.setLineWidth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b="1" dirty="0">
                <a:latin typeface="Courier"/>
                <a:cs typeface="Courier"/>
              </a:rPr>
              <a:t>12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  <a:p>
            <a:r>
              <a:rPr lang="pt-BR" sz="1600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1600" dirty="0" err="1" smtClean="0">
                <a:latin typeface="Courier"/>
                <a:cs typeface="Courier"/>
              </a:rPr>
              <a:t>.attachChild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smtClean="0">
                <a:solidFill>
                  <a:srgbClr val="FFFF00"/>
                </a:solidFill>
                <a:latin typeface="Courier"/>
                <a:cs typeface="Courier"/>
              </a:rPr>
              <a:t>linha</a:t>
            </a:r>
            <a:r>
              <a:rPr lang="pt-BR" sz="1600" dirty="0" smtClean="0">
                <a:latin typeface="Courier"/>
                <a:cs typeface="Courier"/>
              </a:rPr>
              <a:t>);</a:t>
            </a:r>
            <a:endParaRPr lang="pt-BR" sz="1600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504" y="116632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latin typeface="Courier"/>
                <a:cs typeface="Courier"/>
              </a:rPr>
              <a:t>onCreateScene</a:t>
            </a:r>
            <a:r>
              <a:rPr lang="pt-BR" sz="2800" b="1" dirty="0">
                <a:latin typeface="Courier"/>
                <a:cs typeface="Courier"/>
              </a:rPr>
              <a:t>()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731" y="908720"/>
            <a:ext cx="4139952" cy="93610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8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8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8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0" y="1988840"/>
            <a:ext cx="106926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Courier"/>
                <a:cs typeface="Courier"/>
              </a:rPr>
              <a:t>final 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Sprite</a:t>
            </a:r>
            <a:r>
              <a:rPr lang="pt-BR" b="1" dirty="0">
                <a:latin typeface="Courier"/>
                <a:cs typeface="Courier"/>
              </a:rPr>
              <a:t> mosca = new 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Sprite</a:t>
            </a:r>
            <a:r>
              <a:rPr lang="pt-BR" b="1" dirty="0" smtClean="0">
                <a:latin typeface="Courier"/>
                <a:cs typeface="Courier"/>
              </a:rPr>
              <a:t>(120</a:t>
            </a:r>
            <a:r>
              <a:rPr lang="pt-BR" b="1" dirty="0">
                <a:latin typeface="Courier"/>
                <a:cs typeface="Courier"/>
              </a:rPr>
              <a:t>, 120,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>
                <a:solidFill>
                  <a:srgbClr val="85B2F6"/>
                </a:solidFill>
                <a:latin typeface="Courier"/>
                <a:cs typeface="Courier"/>
              </a:rPr>
              <a:t> </a:t>
            </a:r>
            <a:r>
              <a:rPr lang="pt-BR" b="1" dirty="0" smtClean="0">
                <a:solidFill>
                  <a:srgbClr val="85B2F6"/>
                </a:solidFill>
                <a:latin typeface="Courier"/>
                <a:cs typeface="Courier"/>
              </a:rPr>
              <a:t>      </a:t>
            </a:r>
            <a:r>
              <a:rPr lang="pt-BR" b="1" dirty="0" err="1" smtClean="0">
                <a:solidFill>
                  <a:srgbClr val="85B2F6"/>
                </a:solidFill>
                <a:latin typeface="Courier"/>
                <a:cs typeface="Courier"/>
              </a:rPr>
              <a:t>regiaoMosca</a:t>
            </a:r>
            <a:r>
              <a:rPr lang="pt-BR" b="1" dirty="0" smtClean="0">
                <a:latin typeface="Courier"/>
                <a:cs typeface="Courier"/>
              </a:rPr>
              <a:t>, </a:t>
            </a:r>
            <a:r>
              <a:rPr lang="pt-BR" b="1" dirty="0" err="1" smtClean="0">
                <a:latin typeface="Courier"/>
                <a:cs typeface="Courier"/>
              </a:rPr>
              <a:t>getVertexBufferObjectManager</a:t>
            </a:r>
            <a:r>
              <a:rPr lang="pt-BR" b="1" dirty="0">
                <a:latin typeface="Courier"/>
                <a:cs typeface="Courier"/>
              </a:rPr>
              <a:t>())</a:t>
            </a:r>
            <a:r>
              <a:rPr lang="pt-BR" b="1" dirty="0" smtClean="0">
                <a:latin typeface="Courier"/>
                <a:cs typeface="Courier"/>
              </a:rPr>
              <a:t>;</a:t>
            </a:r>
            <a:endParaRPr lang="pt-BR" dirty="0" smtClean="0">
              <a:latin typeface="Courier"/>
              <a:cs typeface="Courier"/>
            </a:endParaRP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dirty="0" err="1" smtClean="0">
                <a:latin typeface="Courier"/>
                <a:cs typeface="Courier"/>
              </a:rPr>
              <a:t>.attachChild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>
                <a:solidFill>
                  <a:srgbClr val="FFFF00"/>
                </a:solidFill>
                <a:latin typeface="Courier"/>
                <a:cs typeface="Courier"/>
              </a:rPr>
              <a:t>mosca</a:t>
            </a:r>
            <a:r>
              <a:rPr lang="pt-BR" dirty="0">
                <a:latin typeface="Courier"/>
                <a:cs typeface="Courier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861048"/>
            <a:ext cx="9433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Courier"/>
                <a:cs typeface="Courier"/>
              </a:rPr>
              <a:t>final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PhysicsHandler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physicsHandler</a:t>
            </a:r>
            <a:r>
              <a:rPr lang="pt-BR" b="1" dirty="0">
                <a:latin typeface="Courier"/>
                <a:cs typeface="Courier"/>
              </a:rPr>
              <a:t> = new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PhysicsHandler</a:t>
            </a:r>
            <a:r>
              <a:rPr lang="pt-BR" b="1" dirty="0">
                <a:latin typeface="Courier"/>
                <a:cs typeface="Courier"/>
              </a:rPr>
              <a:t>(mosca)</a:t>
            </a:r>
            <a:r>
              <a:rPr lang="pt-BR" b="1" dirty="0" smtClean="0">
                <a:latin typeface="Courier"/>
                <a:cs typeface="Courier"/>
              </a:rPr>
              <a:t>;</a:t>
            </a:r>
          </a:p>
          <a:p>
            <a:endParaRPr lang="pt-BR" b="1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mosca</a:t>
            </a:r>
            <a:r>
              <a:rPr lang="pt-BR" dirty="0" err="1" smtClean="0">
                <a:latin typeface="Courier"/>
                <a:cs typeface="Courier"/>
              </a:rPr>
              <a:t>.registerUpdateHandler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latin typeface="Courier"/>
                <a:cs typeface="Courier"/>
              </a:rPr>
              <a:t>physicsHandler</a:t>
            </a:r>
            <a:r>
              <a:rPr lang="pt-BR" dirty="0">
                <a:latin typeface="Courier"/>
                <a:cs typeface="Courier"/>
              </a:rPr>
              <a:t>);</a:t>
            </a:r>
            <a:endParaRPr lang="pt-BR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88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latin typeface="Courier"/>
                <a:cs typeface="Courier"/>
              </a:rPr>
              <a:t>onCreateScene</a:t>
            </a:r>
            <a:r>
              <a:rPr lang="pt-BR" sz="2800" b="1" dirty="0">
                <a:latin typeface="Courier"/>
                <a:cs typeface="Courier"/>
              </a:rPr>
              <a:t>()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98072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 smtClean="0">
                <a:latin typeface="Courier"/>
                <a:cs typeface="Courier"/>
              </a:rPr>
              <a:t>final </a:t>
            </a:r>
            <a:r>
              <a:rPr lang="ro-RO" b="1" dirty="0">
                <a:latin typeface="Courier"/>
                <a:cs typeface="Courier"/>
              </a:rPr>
              <a:t>float </a:t>
            </a:r>
            <a:r>
              <a:rPr lang="ro-RO" b="1" dirty="0" smtClean="0">
                <a:solidFill>
                  <a:srgbClr val="FFFF00"/>
                </a:solidFill>
                <a:latin typeface="Courier"/>
                <a:cs typeface="Courier"/>
              </a:rPr>
              <a:t>x</a:t>
            </a:r>
            <a:r>
              <a:rPr lang="ro-RO" b="1" dirty="0" smtClean="0">
                <a:latin typeface="Courier"/>
                <a:cs typeface="Courier"/>
              </a:rPr>
              <a:t> </a:t>
            </a:r>
            <a:r>
              <a:rPr lang="ro-RO" b="1" dirty="0">
                <a:latin typeface="Courier"/>
                <a:cs typeface="Courier"/>
              </a:rPr>
              <a:t>= 0;</a:t>
            </a:r>
          </a:p>
          <a:p>
            <a:r>
              <a:rPr lang="ro-RO" b="1" dirty="0" smtClean="0">
                <a:latin typeface="Courier"/>
                <a:cs typeface="Courier"/>
              </a:rPr>
              <a:t>final </a:t>
            </a:r>
            <a:r>
              <a:rPr lang="ro-RO" b="1" dirty="0">
                <a:latin typeface="Courier"/>
                <a:cs typeface="Courier"/>
              </a:rPr>
              <a:t>float </a:t>
            </a:r>
            <a:r>
              <a:rPr lang="ro-RO" b="1" dirty="0" smtClean="0">
                <a:solidFill>
                  <a:srgbClr val="FFFF00"/>
                </a:solidFill>
                <a:latin typeface="Courier"/>
                <a:cs typeface="Courier"/>
              </a:rPr>
              <a:t>y</a:t>
            </a:r>
            <a:r>
              <a:rPr lang="ro-RO" b="1" dirty="0" smtClean="0">
                <a:latin typeface="Courier"/>
                <a:cs typeface="Courier"/>
              </a:rPr>
              <a:t> = </a:t>
            </a:r>
            <a:r>
              <a:rPr lang="ro-RO" b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ALTURA</a:t>
            </a:r>
            <a:r>
              <a:rPr lang="ro-RO" b="1" dirty="0">
                <a:latin typeface="Courier"/>
                <a:cs typeface="Courier"/>
              </a:rPr>
              <a:t> - </a:t>
            </a:r>
            <a:r>
              <a:rPr lang="ro-RO" b="1" dirty="0">
                <a:solidFill>
                  <a:srgbClr val="85B2F6"/>
                </a:solidFill>
                <a:latin typeface="Courier"/>
                <a:cs typeface="Courier"/>
              </a:rPr>
              <a:t>controle</a:t>
            </a:r>
            <a:r>
              <a:rPr lang="ro-RO" b="1" dirty="0">
                <a:latin typeface="Courier"/>
                <a:cs typeface="Courier"/>
              </a:rPr>
              <a:t>.getHeight();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2" y="2060848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latin typeface="Courier"/>
                <a:cs typeface="Courier"/>
              </a:rPr>
              <a:t>final </a:t>
            </a:r>
            <a:r>
              <a:rPr lang="pt-BR" sz="2000" b="1" dirty="0" err="1">
                <a:solidFill>
                  <a:srgbClr val="FFFF00"/>
                </a:solidFill>
                <a:latin typeface="Courier"/>
                <a:cs typeface="Courier"/>
              </a:rPr>
              <a:t>AnalogOnScreenControl</a:t>
            </a:r>
            <a:r>
              <a:rPr lang="pt-BR" sz="2000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sz="2000" b="1" dirty="0" err="1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controleNaTela</a:t>
            </a:r>
            <a:r>
              <a:rPr lang="pt-BR" sz="2000" b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sz="2000" b="1" dirty="0">
                <a:latin typeface="Courier"/>
                <a:cs typeface="Courier"/>
              </a:rPr>
              <a:t>= new </a:t>
            </a:r>
            <a:r>
              <a:rPr lang="pt-BR" sz="2000" b="1" dirty="0" err="1">
                <a:solidFill>
                  <a:srgbClr val="FFFF00"/>
                </a:solidFill>
                <a:latin typeface="Courier"/>
                <a:cs typeface="Courier"/>
              </a:rPr>
              <a:t>AnalogOnScreenControl</a:t>
            </a:r>
            <a:r>
              <a:rPr lang="pt-BR" sz="2000" b="1" dirty="0" smtClean="0">
                <a:latin typeface="Courier"/>
                <a:cs typeface="Courier"/>
              </a:rPr>
              <a:t>(</a:t>
            </a:r>
          </a:p>
          <a:p>
            <a:endParaRPr lang="pt-BR" sz="2000" b="1" dirty="0">
              <a:latin typeface="Courier"/>
              <a:cs typeface="Courier"/>
            </a:endParaRPr>
          </a:p>
          <a:p>
            <a:r>
              <a:rPr lang="pt-BR" sz="2000" b="1" dirty="0" err="1" smtClean="0">
                <a:latin typeface="Courier"/>
                <a:cs typeface="Courier"/>
              </a:rPr>
              <a:t>x</a:t>
            </a:r>
            <a:r>
              <a:rPr lang="pt-BR" sz="2000" b="1" dirty="0" smtClean="0">
                <a:latin typeface="Courier"/>
                <a:cs typeface="Courier"/>
              </a:rPr>
              <a:t>, </a:t>
            </a:r>
            <a:r>
              <a:rPr lang="pt-BR" sz="2000" b="1" dirty="0" err="1" smtClean="0">
                <a:latin typeface="Courier"/>
                <a:cs typeface="Courier"/>
              </a:rPr>
              <a:t>y</a:t>
            </a:r>
            <a:r>
              <a:rPr lang="pt-BR" sz="2000" b="1" dirty="0" smtClean="0">
                <a:latin typeface="Courier"/>
                <a:cs typeface="Courier"/>
              </a:rPr>
              <a:t>, </a:t>
            </a:r>
            <a:r>
              <a:rPr lang="pt-BR" sz="2000" b="1" dirty="0" err="1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camera</a:t>
            </a:r>
            <a:r>
              <a:rPr lang="pt-BR" sz="2000" b="1" dirty="0">
                <a:latin typeface="Courier"/>
                <a:cs typeface="Courier"/>
              </a:rPr>
              <a:t>, </a:t>
            </a:r>
            <a:r>
              <a:rPr lang="pt-BR" sz="2000" b="1" dirty="0" smtClean="0">
                <a:solidFill>
                  <a:srgbClr val="85B2F6"/>
                </a:solidFill>
                <a:latin typeface="Courier"/>
                <a:cs typeface="Courier"/>
              </a:rPr>
              <a:t>controle</a:t>
            </a:r>
            <a:r>
              <a:rPr lang="pt-BR" sz="2000" b="1" dirty="0">
                <a:latin typeface="Courier"/>
                <a:cs typeface="Courier"/>
              </a:rPr>
              <a:t>, </a:t>
            </a:r>
            <a:r>
              <a:rPr lang="pt-BR" sz="2000" b="1" dirty="0" err="1">
                <a:solidFill>
                  <a:srgbClr val="85B2F6"/>
                </a:solidFill>
                <a:latin typeface="Courier"/>
                <a:cs typeface="Courier"/>
              </a:rPr>
              <a:t>botaoMeioControle</a:t>
            </a:r>
            <a:r>
              <a:rPr lang="pt-BR" sz="2000" b="1" dirty="0">
                <a:latin typeface="Courier"/>
                <a:cs typeface="Courier"/>
              </a:rPr>
              <a:t>, </a:t>
            </a:r>
            <a:endParaRPr lang="pt-BR" sz="2000" b="1" dirty="0" smtClean="0">
              <a:latin typeface="Courier"/>
              <a:cs typeface="Courier"/>
            </a:endParaRPr>
          </a:p>
          <a:p>
            <a:endParaRPr lang="pt-BR" sz="2000" b="1" dirty="0" smtClean="0">
              <a:latin typeface="Courier"/>
              <a:cs typeface="Courier"/>
            </a:endParaRPr>
          </a:p>
          <a:p>
            <a:r>
              <a:rPr lang="pt-BR" sz="2000" b="1" dirty="0" smtClean="0">
                <a:latin typeface="Courier"/>
                <a:cs typeface="Courier"/>
              </a:rPr>
              <a:t>0.1f, //tempo para os </a:t>
            </a:r>
            <a:r>
              <a:rPr lang="pt-BR" sz="2000" b="1" dirty="0" err="1" smtClean="0">
                <a:latin typeface="Courier"/>
                <a:cs typeface="Courier"/>
              </a:rPr>
              <a:t>updates</a:t>
            </a:r>
            <a:r>
              <a:rPr lang="pt-BR" sz="2000" b="1" dirty="0" smtClean="0">
                <a:latin typeface="Courier"/>
                <a:cs typeface="Courier"/>
              </a:rPr>
              <a:t> </a:t>
            </a:r>
          </a:p>
          <a:p>
            <a:endParaRPr lang="pt-BR" sz="2000" b="1" dirty="0" smtClean="0">
              <a:latin typeface="Courier"/>
              <a:cs typeface="Courier"/>
            </a:endParaRPr>
          </a:p>
          <a:p>
            <a:r>
              <a:rPr lang="pt-BR" sz="2000" b="1" dirty="0" err="1" smtClean="0">
                <a:latin typeface="Courier"/>
                <a:cs typeface="Courier"/>
              </a:rPr>
              <a:t>getVertexBufferObjectManager</a:t>
            </a:r>
            <a:r>
              <a:rPr lang="pt-BR" sz="2000" b="1" dirty="0">
                <a:latin typeface="Courier"/>
                <a:cs typeface="Courier"/>
              </a:rPr>
              <a:t>(), </a:t>
            </a:r>
            <a:r>
              <a:rPr lang="pt-BR" sz="2000" b="1" dirty="0" err="1">
                <a:solidFill>
                  <a:srgbClr val="FF6600"/>
                </a:solidFill>
                <a:latin typeface="Courier"/>
                <a:cs typeface="Courier"/>
              </a:rPr>
              <a:t>null</a:t>
            </a:r>
            <a:r>
              <a:rPr lang="pt-BR" sz="2000" b="1" dirty="0">
                <a:latin typeface="Courier"/>
                <a:cs typeface="Courier"/>
              </a:rPr>
              <a:t>);</a:t>
            </a:r>
            <a:endParaRPr lang="pt-BR" sz="2000" dirty="0">
              <a:latin typeface="Courier"/>
              <a:cs typeface="Courier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5220072" y="3429000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/>
          <p:cNvSpPr txBox="1"/>
          <p:nvPr/>
        </p:nvSpPr>
        <p:spPr>
          <a:xfrm>
            <a:off x="5652120" y="3429000"/>
            <a:ext cx="22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Listener</a:t>
            </a:r>
            <a:r>
              <a:rPr lang="pt-BR" dirty="0" smtClean="0"/>
              <a:t> do controle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57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latin typeface="Courier"/>
                <a:cs typeface="Courier"/>
              </a:rPr>
              <a:t>onCreateScene</a:t>
            </a:r>
            <a:r>
              <a:rPr lang="pt-BR" sz="2800" b="1" dirty="0">
                <a:latin typeface="Courier"/>
                <a:cs typeface="Courier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179512" y="2060848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latin typeface="Courier"/>
                <a:cs typeface="Courier"/>
              </a:rPr>
              <a:t>getVertexBufferObjectManager</a:t>
            </a:r>
            <a:r>
              <a:rPr lang="pt-BR" sz="2000" b="1" dirty="0">
                <a:latin typeface="Courier"/>
                <a:cs typeface="Courier"/>
              </a:rPr>
              <a:t>(</a:t>
            </a:r>
            <a:r>
              <a:rPr lang="pt-BR" sz="2000" b="1" dirty="0" smtClean="0">
                <a:latin typeface="Courier"/>
                <a:cs typeface="Courier"/>
              </a:rPr>
              <a:t>) , </a:t>
            </a:r>
          </a:p>
          <a:p>
            <a:endParaRPr lang="pt-BR" sz="2000" b="1" dirty="0">
              <a:latin typeface="Courier"/>
              <a:cs typeface="Courier"/>
            </a:endParaRPr>
          </a:p>
          <a:p>
            <a:endParaRPr lang="pt-BR" sz="2000" b="1" dirty="0" smtClean="0">
              <a:latin typeface="Courier"/>
              <a:cs typeface="Courier"/>
            </a:endParaRPr>
          </a:p>
          <a:p>
            <a:r>
              <a:rPr lang="pt-BR" sz="2000" b="1" dirty="0">
                <a:latin typeface="Courier"/>
                <a:cs typeface="Courier"/>
              </a:rPr>
              <a:t> </a:t>
            </a:r>
            <a:r>
              <a:rPr lang="pt-BR" sz="2000" dirty="0" smtClean="0">
                <a:latin typeface="Courier"/>
                <a:cs typeface="Courier"/>
              </a:rPr>
              <a:t>new </a:t>
            </a:r>
            <a:r>
              <a:rPr lang="pt-BR" sz="2000" dirty="0" err="1">
                <a:solidFill>
                  <a:srgbClr val="FFFF00"/>
                </a:solidFill>
                <a:latin typeface="Courier"/>
                <a:cs typeface="Courier"/>
              </a:rPr>
              <a:t>IAnalogOnScreenControlListener</a:t>
            </a:r>
            <a:r>
              <a:rPr lang="pt-BR" sz="2000" dirty="0">
                <a:latin typeface="Courier"/>
                <a:cs typeface="Courier"/>
              </a:rPr>
              <a:t>() </a:t>
            </a:r>
            <a:r>
              <a:rPr lang="pt-BR" sz="2000" dirty="0" smtClean="0">
                <a:latin typeface="Courier"/>
                <a:cs typeface="Courier"/>
              </a:rPr>
              <a:t>{}</a:t>
            </a:r>
            <a:r>
              <a:rPr lang="pt-BR" sz="2000" dirty="0" smtClean="0"/>
              <a:t> </a:t>
            </a:r>
            <a:r>
              <a:rPr lang="pt-BR" sz="2000" b="1" dirty="0" smtClean="0">
                <a:latin typeface="Courier"/>
                <a:cs typeface="Courier"/>
              </a:rPr>
              <a:t>)</a:t>
            </a:r>
            <a:r>
              <a:rPr lang="pt-BR" sz="2000" b="1" dirty="0">
                <a:latin typeface="Courier"/>
                <a:cs typeface="Courier"/>
              </a:rPr>
              <a:t>;</a:t>
            </a:r>
            <a:endParaRPr lang="pt-BR" sz="2000" dirty="0">
              <a:latin typeface="Courier"/>
              <a:cs typeface="Courier"/>
            </a:endParaRPr>
          </a:p>
        </p:txBody>
      </p:sp>
      <p:sp>
        <p:nvSpPr>
          <p:cNvPr id="3" name="Up Arrow Callout 2"/>
          <p:cNvSpPr/>
          <p:nvPr/>
        </p:nvSpPr>
        <p:spPr>
          <a:xfrm>
            <a:off x="1187624" y="3501008"/>
            <a:ext cx="3888432" cy="914400"/>
          </a:xfrm>
          <a:prstGeom prst="upArrow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err="1">
                <a:latin typeface="Skia"/>
                <a:cs typeface="Skia"/>
              </a:rPr>
              <a:t>a</a:t>
            </a:r>
            <a:r>
              <a:rPr lang="pt-BR" sz="2000" dirty="0" err="1" smtClean="0">
                <a:latin typeface="Skia"/>
                <a:cs typeface="Skia"/>
              </a:rPr>
              <a:t>dd</a:t>
            </a:r>
            <a:r>
              <a:rPr lang="pt-BR" sz="2000" dirty="0" smtClean="0">
                <a:latin typeface="Skia"/>
                <a:cs typeface="Skia"/>
              </a:rPr>
              <a:t> </a:t>
            </a:r>
            <a:r>
              <a:rPr lang="pt-BR" sz="2000" dirty="0" err="1">
                <a:latin typeface="Skia"/>
                <a:cs typeface="Skia"/>
              </a:rPr>
              <a:t>u</a:t>
            </a:r>
            <a:r>
              <a:rPr lang="pt-BR" sz="2000" dirty="0" err="1" smtClean="0">
                <a:latin typeface="Skia"/>
                <a:cs typeface="Skia"/>
              </a:rPr>
              <a:t>nimplemented</a:t>
            </a:r>
            <a:r>
              <a:rPr lang="pt-BR" sz="2000" dirty="0" smtClean="0">
                <a:latin typeface="Skia"/>
                <a:cs typeface="Skia"/>
              </a:rPr>
              <a:t> </a:t>
            </a:r>
            <a:r>
              <a:rPr lang="pt-BR" sz="2000" dirty="0" err="1" smtClean="0">
                <a:latin typeface="Skia"/>
                <a:cs typeface="Skia"/>
              </a:rPr>
              <a:t>methods</a:t>
            </a:r>
            <a:endParaRPr lang="pt-BR" sz="2000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7025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56792"/>
            <a:ext cx="91440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ourier"/>
                <a:cs typeface="Courier"/>
              </a:rPr>
              <a:t>@</a:t>
            </a:r>
            <a:r>
              <a:rPr lang="pt-BR" sz="2000" dirty="0" err="1">
                <a:latin typeface="Courier"/>
                <a:cs typeface="Courier"/>
              </a:rPr>
              <a:t>Override</a:t>
            </a:r>
            <a:endParaRPr lang="pt-BR" sz="2000" dirty="0">
              <a:latin typeface="Courier"/>
              <a:cs typeface="Courier"/>
            </a:endParaRPr>
          </a:p>
          <a:p>
            <a:r>
              <a:rPr lang="pt-BR" sz="2000" b="1" dirty="0" err="1" smtClean="0">
                <a:latin typeface="Courier"/>
                <a:cs typeface="Courier"/>
              </a:rPr>
              <a:t>public</a:t>
            </a:r>
            <a:r>
              <a:rPr lang="pt-BR" sz="2000" b="1" dirty="0" smtClean="0">
                <a:latin typeface="Courier"/>
                <a:cs typeface="Courier"/>
              </a:rPr>
              <a:t> </a:t>
            </a:r>
            <a:r>
              <a:rPr lang="pt-BR" sz="2000" b="1" dirty="0" err="1">
                <a:latin typeface="Courier"/>
                <a:cs typeface="Courier"/>
              </a:rPr>
              <a:t>void</a:t>
            </a:r>
            <a:r>
              <a:rPr lang="pt-BR" sz="2000" b="1" dirty="0">
                <a:latin typeface="Courier"/>
                <a:cs typeface="Courier"/>
              </a:rPr>
              <a:t> </a:t>
            </a:r>
            <a:r>
              <a:rPr lang="pt-BR" sz="2000" b="1" i="1" dirty="0" err="1">
                <a:solidFill>
                  <a:srgbClr val="FFFF00"/>
                </a:solidFill>
                <a:latin typeface="Courier"/>
                <a:cs typeface="Courier"/>
              </a:rPr>
              <a:t>onControlChange</a:t>
            </a:r>
            <a:r>
              <a:rPr lang="pt-BR" sz="2000" b="1" dirty="0" smtClean="0">
                <a:latin typeface="Courier"/>
                <a:cs typeface="Courier"/>
              </a:rPr>
              <a:t>( </a:t>
            </a:r>
            <a:r>
              <a:rPr lang="pt-BR" sz="2000" dirty="0" err="1" smtClean="0">
                <a:latin typeface="Courier"/>
                <a:cs typeface="Courier"/>
              </a:rPr>
              <a:t>BaseOnScreenControl</a:t>
            </a:r>
            <a:r>
              <a:rPr lang="pt-BR" sz="2000" dirty="0" smtClean="0">
                <a:latin typeface="Courier"/>
                <a:cs typeface="Courier"/>
              </a:rPr>
              <a:t> </a:t>
            </a:r>
            <a:r>
              <a:rPr lang="pt-BR" sz="2000" dirty="0" err="1">
                <a:latin typeface="Courier"/>
                <a:cs typeface="Courier"/>
              </a:rPr>
              <a:t>pBaseOnScreenControl</a:t>
            </a:r>
            <a:r>
              <a:rPr lang="pt-BR" sz="2000" dirty="0">
                <a:latin typeface="Courier"/>
                <a:cs typeface="Courier"/>
              </a:rPr>
              <a:t>, </a:t>
            </a:r>
            <a:r>
              <a:rPr lang="pt-BR" sz="2000" b="1" dirty="0" err="1">
                <a:latin typeface="Courier"/>
                <a:cs typeface="Courier"/>
              </a:rPr>
              <a:t>float</a:t>
            </a:r>
            <a:r>
              <a:rPr lang="pt-BR" sz="2000" b="1" dirty="0">
                <a:latin typeface="Courier"/>
                <a:cs typeface="Courier"/>
              </a:rPr>
              <a:t> </a:t>
            </a:r>
            <a:r>
              <a:rPr lang="pt-BR" sz="2000" b="1" dirty="0" err="1">
                <a:latin typeface="Courier"/>
                <a:cs typeface="Courier"/>
              </a:rPr>
              <a:t>pValueX</a:t>
            </a:r>
            <a:r>
              <a:rPr lang="pt-BR" sz="2000" b="1" dirty="0" smtClean="0">
                <a:latin typeface="Courier"/>
                <a:cs typeface="Courier"/>
              </a:rPr>
              <a:t>, </a:t>
            </a:r>
            <a:r>
              <a:rPr lang="pt-BR" sz="2000" b="1" dirty="0" err="1" smtClean="0">
                <a:latin typeface="Courier"/>
                <a:cs typeface="Courier"/>
              </a:rPr>
              <a:t>float</a:t>
            </a:r>
            <a:r>
              <a:rPr lang="pt-BR" sz="2000" b="1" dirty="0" smtClean="0">
                <a:latin typeface="Courier"/>
                <a:cs typeface="Courier"/>
              </a:rPr>
              <a:t> </a:t>
            </a:r>
            <a:r>
              <a:rPr lang="pt-BR" sz="2000" b="1" dirty="0" err="1">
                <a:latin typeface="Courier"/>
                <a:cs typeface="Courier"/>
              </a:rPr>
              <a:t>pValueY</a:t>
            </a:r>
            <a:r>
              <a:rPr lang="pt-BR" sz="2000" b="1" dirty="0">
                <a:latin typeface="Courier"/>
                <a:cs typeface="Courier"/>
              </a:rPr>
              <a:t>) {</a:t>
            </a:r>
          </a:p>
          <a:p>
            <a:r>
              <a:rPr lang="pt-BR" sz="2000" dirty="0">
                <a:latin typeface="Courier"/>
                <a:cs typeface="Courier"/>
              </a:rPr>
              <a:t>				</a:t>
            </a:r>
          </a:p>
          <a:p>
            <a:r>
              <a:rPr lang="pt-BR" sz="2000" dirty="0"/>
              <a:t>//para voar com a </a:t>
            </a:r>
            <a:r>
              <a:rPr lang="pt-BR" sz="2000" dirty="0" smtClean="0"/>
              <a:t>mosca</a:t>
            </a:r>
            <a:endParaRPr lang="pt-BR" sz="2000" dirty="0" smtClean="0">
              <a:latin typeface="Courier"/>
              <a:cs typeface="Courier"/>
            </a:endParaRPr>
          </a:p>
          <a:p>
            <a:r>
              <a:rPr lang="pt-BR" sz="2000" dirty="0" err="1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physicsHandler</a:t>
            </a:r>
            <a:r>
              <a:rPr lang="pt-BR" sz="2000" dirty="0" err="1">
                <a:latin typeface="Courier"/>
                <a:cs typeface="Courier"/>
              </a:rPr>
              <a:t>.setVelocity</a:t>
            </a:r>
            <a:r>
              <a:rPr lang="pt-BR" sz="2000" dirty="0">
                <a:latin typeface="Courier"/>
                <a:cs typeface="Courier"/>
              </a:rPr>
              <a:t>(</a:t>
            </a:r>
            <a:r>
              <a:rPr lang="pt-BR" sz="2000" dirty="0" err="1">
                <a:latin typeface="Courier"/>
                <a:cs typeface="Courier"/>
              </a:rPr>
              <a:t>pValueX</a:t>
            </a:r>
            <a:r>
              <a:rPr lang="pt-BR" sz="2000" dirty="0">
                <a:latin typeface="Courier"/>
                <a:cs typeface="Courier"/>
              </a:rPr>
              <a:t> * 100, </a:t>
            </a:r>
            <a:r>
              <a:rPr lang="pt-BR" sz="2000" dirty="0" err="1">
                <a:latin typeface="Courier"/>
                <a:cs typeface="Courier"/>
              </a:rPr>
              <a:t>pValueY</a:t>
            </a:r>
            <a:r>
              <a:rPr lang="pt-BR" sz="2000" dirty="0">
                <a:latin typeface="Courier"/>
                <a:cs typeface="Courier"/>
              </a:rPr>
              <a:t> * 100); </a:t>
            </a:r>
            <a:endParaRPr lang="pt-BR" sz="2000" dirty="0" smtClean="0">
              <a:latin typeface="Courier"/>
              <a:cs typeface="Courier"/>
            </a:endParaRPr>
          </a:p>
          <a:p>
            <a:endParaRPr lang="pt-BR" sz="2000" dirty="0">
              <a:latin typeface="Courier"/>
              <a:cs typeface="Courier"/>
            </a:endParaRPr>
          </a:p>
          <a:p>
            <a:r>
              <a:rPr lang="pt-BR" sz="2000" dirty="0"/>
              <a:t>//para </a:t>
            </a:r>
            <a:r>
              <a:rPr lang="pt-BR" sz="2000" dirty="0" smtClean="0"/>
              <a:t>girar com </a:t>
            </a:r>
            <a:r>
              <a:rPr lang="pt-BR" sz="2000" dirty="0"/>
              <a:t>a mosca</a:t>
            </a:r>
            <a:endParaRPr lang="pt-BR" sz="2000" dirty="0" smtClean="0">
              <a:latin typeface="Courier"/>
              <a:cs typeface="Courier"/>
            </a:endParaRPr>
          </a:p>
          <a:p>
            <a:r>
              <a:rPr lang="pt-BR" sz="2000" dirty="0" err="1">
                <a:solidFill>
                  <a:srgbClr val="85B2F6"/>
                </a:solidFill>
                <a:latin typeface="Courier"/>
                <a:cs typeface="Courier"/>
              </a:rPr>
              <a:t>mosca</a:t>
            </a:r>
            <a:r>
              <a:rPr lang="pt-BR" sz="2000" dirty="0" err="1">
                <a:latin typeface="Courier"/>
                <a:cs typeface="Courier"/>
              </a:rPr>
              <a:t>.setRotation</a:t>
            </a:r>
            <a:r>
              <a:rPr lang="pt-BR" sz="2000" dirty="0" smtClean="0">
                <a:latin typeface="Courier"/>
                <a:cs typeface="Courier"/>
              </a:rPr>
              <a:t>(</a:t>
            </a:r>
          </a:p>
          <a:p>
            <a:r>
              <a:rPr lang="pt-BR" sz="2000" dirty="0">
                <a:latin typeface="Courier"/>
                <a:cs typeface="Courier"/>
              </a:rPr>
              <a:t> </a:t>
            </a:r>
            <a:r>
              <a:rPr lang="pt-BR" sz="2000" dirty="0" smtClean="0">
                <a:latin typeface="Courier"/>
                <a:cs typeface="Courier"/>
              </a:rPr>
              <a:t>    </a:t>
            </a:r>
            <a:r>
              <a:rPr lang="pt-BR" sz="2000" dirty="0" err="1" smtClean="0">
                <a:latin typeface="Courier"/>
                <a:cs typeface="Courier"/>
              </a:rPr>
              <a:t>MathUtils.</a:t>
            </a:r>
            <a:r>
              <a:rPr lang="pt-BR" sz="2000" i="1" dirty="0" err="1" smtClean="0">
                <a:latin typeface="Courier"/>
                <a:cs typeface="Courier"/>
              </a:rPr>
              <a:t>radToDeg</a:t>
            </a:r>
            <a:r>
              <a:rPr lang="pt-BR" sz="2000" i="1" dirty="0" smtClean="0">
                <a:latin typeface="Courier"/>
                <a:cs typeface="Courier"/>
              </a:rPr>
              <a:t>(</a:t>
            </a:r>
          </a:p>
          <a:p>
            <a:r>
              <a:rPr lang="pt-BR" sz="2000" i="1" dirty="0">
                <a:latin typeface="Courier"/>
                <a:cs typeface="Courier"/>
              </a:rPr>
              <a:t> </a:t>
            </a:r>
            <a:r>
              <a:rPr lang="pt-BR" sz="2000" i="1" dirty="0" smtClean="0">
                <a:latin typeface="Courier"/>
                <a:cs typeface="Courier"/>
              </a:rPr>
              <a:t>      (</a:t>
            </a:r>
            <a:r>
              <a:rPr lang="pt-BR" sz="2000" b="1" i="1" dirty="0" err="1">
                <a:latin typeface="Courier"/>
                <a:cs typeface="Courier"/>
              </a:rPr>
              <a:t>float</a:t>
            </a:r>
            <a:r>
              <a:rPr lang="pt-BR" sz="2000" b="1" i="1" dirty="0">
                <a:latin typeface="Courier"/>
                <a:cs typeface="Courier"/>
              </a:rPr>
              <a:t>)Math.atan2(</a:t>
            </a:r>
            <a:r>
              <a:rPr lang="pt-BR" sz="2000" b="1" i="1" dirty="0" err="1">
                <a:latin typeface="Courier"/>
                <a:cs typeface="Courier"/>
              </a:rPr>
              <a:t>pValueX</a:t>
            </a:r>
            <a:r>
              <a:rPr lang="pt-BR" sz="2000" b="1" i="1" dirty="0">
                <a:latin typeface="Courier"/>
                <a:cs typeface="Courier"/>
              </a:rPr>
              <a:t>, -</a:t>
            </a:r>
            <a:r>
              <a:rPr lang="pt-BR" sz="2000" b="1" i="1" dirty="0" err="1">
                <a:latin typeface="Courier"/>
                <a:cs typeface="Courier"/>
              </a:rPr>
              <a:t>pValueY</a:t>
            </a:r>
            <a:r>
              <a:rPr lang="pt-BR" sz="2000" b="1" i="1" dirty="0">
                <a:latin typeface="Courier"/>
                <a:cs typeface="Courier"/>
              </a:rPr>
              <a:t>)));</a:t>
            </a:r>
            <a:endParaRPr lang="pt-BR" sz="2000" dirty="0">
              <a:latin typeface="Courier"/>
              <a:cs typeface="Courier"/>
            </a:endParaRPr>
          </a:p>
          <a:p>
            <a:endParaRPr lang="pt-BR" sz="2000" dirty="0" smtClean="0">
              <a:latin typeface="Courier"/>
              <a:cs typeface="Courier"/>
            </a:endParaRPr>
          </a:p>
          <a:p>
            <a:endParaRPr lang="pt-BR" sz="2000" dirty="0" smtClean="0">
              <a:latin typeface="Courier"/>
              <a:cs typeface="Courier"/>
            </a:endParaRPr>
          </a:p>
          <a:p>
            <a:endParaRPr lang="pt-BR" sz="2000" dirty="0" smtClean="0">
              <a:latin typeface="Courier"/>
              <a:cs typeface="Courier"/>
            </a:endParaRPr>
          </a:p>
          <a:p>
            <a:r>
              <a:rPr lang="pt-BR" sz="2000" dirty="0">
                <a:latin typeface="Courier"/>
                <a:cs typeface="Courier"/>
              </a:rPr>
              <a:t>				</a:t>
            </a:r>
          </a:p>
          <a:p>
            <a:r>
              <a:rPr lang="pt-BR" sz="2000" dirty="0" smtClean="0">
                <a:latin typeface="Courier"/>
                <a:cs typeface="Courier"/>
              </a:rPr>
              <a:t>}</a:t>
            </a:r>
            <a:endParaRPr lang="pt-BR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6765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latin typeface="Courier"/>
                <a:cs typeface="Courier"/>
              </a:rPr>
              <a:t>onCreateScene</a:t>
            </a:r>
            <a:r>
              <a:rPr lang="pt-BR" sz="2800" b="1" dirty="0">
                <a:latin typeface="Courier"/>
                <a:cs typeface="Courier"/>
              </a:rPr>
              <a:t>()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720840"/>
            <a:ext cx="914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err="1" smtClean="0">
                <a:solidFill>
                  <a:srgbClr val="85B2F6"/>
                </a:solidFill>
                <a:latin typeface="Courier"/>
                <a:cs typeface="Courier"/>
              </a:rPr>
              <a:t>controleNaTela</a:t>
            </a:r>
            <a:r>
              <a:rPr lang="pt-BR" sz="2400" dirty="0" err="1" smtClean="0">
                <a:latin typeface="Courier"/>
                <a:cs typeface="Courier"/>
              </a:rPr>
              <a:t>.getControlBase</a:t>
            </a:r>
            <a:r>
              <a:rPr lang="pt-BR" sz="2400" dirty="0">
                <a:latin typeface="Courier"/>
                <a:cs typeface="Courier"/>
              </a:rPr>
              <a:t>().</a:t>
            </a:r>
            <a:r>
              <a:rPr lang="pt-BR" sz="2400" dirty="0" err="1">
                <a:latin typeface="Courier"/>
                <a:cs typeface="Courier"/>
              </a:rPr>
              <a:t>setBlendFunction</a:t>
            </a:r>
            <a:r>
              <a:rPr lang="pt-BR" sz="2400" dirty="0" smtClean="0">
                <a:latin typeface="Courier"/>
                <a:cs typeface="Courier"/>
              </a:rPr>
              <a:t>(</a:t>
            </a:r>
          </a:p>
          <a:p>
            <a:r>
              <a:rPr lang="pt-BR" sz="2400" dirty="0">
                <a:latin typeface="Courier"/>
                <a:cs typeface="Courier"/>
              </a:rPr>
              <a:t> </a:t>
            </a:r>
            <a:r>
              <a:rPr lang="pt-BR" sz="2400" dirty="0" smtClean="0">
                <a:latin typeface="Courier"/>
                <a:cs typeface="Courier"/>
              </a:rPr>
              <a:t>       GLES20</a:t>
            </a:r>
            <a:r>
              <a:rPr lang="pt-BR" sz="2400" dirty="0">
                <a:latin typeface="Courier"/>
                <a:cs typeface="Courier"/>
              </a:rPr>
              <a:t>.</a:t>
            </a:r>
            <a:r>
              <a:rPr lang="pt-BR" sz="2400" i="1" dirty="0">
                <a:latin typeface="Courier"/>
                <a:cs typeface="Courier"/>
              </a:rPr>
              <a:t>GL_SRC_ALPHA</a:t>
            </a:r>
            <a:r>
              <a:rPr lang="pt-BR" sz="2400" i="1" dirty="0" smtClean="0">
                <a:latin typeface="Courier"/>
                <a:cs typeface="Courier"/>
              </a:rPr>
              <a:t>,</a:t>
            </a:r>
          </a:p>
          <a:p>
            <a:r>
              <a:rPr lang="pt-BR" sz="2400" i="1" dirty="0">
                <a:latin typeface="Courier"/>
                <a:cs typeface="Courier"/>
              </a:rPr>
              <a:t> </a:t>
            </a:r>
            <a:r>
              <a:rPr lang="pt-BR" sz="2400" i="1" dirty="0" smtClean="0">
                <a:latin typeface="Courier"/>
                <a:cs typeface="Courier"/>
              </a:rPr>
              <a:t>       </a:t>
            </a:r>
            <a:r>
              <a:rPr lang="pt-BR" sz="2400" i="1" dirty="0">
                <a:latin typeface="Courier"/>
                <a:cs typeface="Courier"/>
              </a:rPr>
              <a:t>GLES20.GL_ONE_MINUS_SRC_ALPHA)</a:t>
            </a:r>
            <a:r>
              <a:rPr lang="pt-BR" sz="2400" i="1" dirty="0" smtClean="0">
                <a:latin typeface="Courier"/>
                <a:cs typeface="Courier"/>
              </a:rPr>
              <a:t>;</a:t>
            </a:r>
          </a:p>
          <a:p>
            <a:endParaRPr lang="pt-BR" i="1" dirty="0">
              <a:latin typeface="Courier"/>
              <a:cs typeface="Courier"/>
            </a:endParaRPr>
          </a:p>
          <a:p>
            <a:endParaRPr lang="pt-BR" i="1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85B2F6"/>
                </a:solidFill>
                <a:latin typeface="Courier"/>
                <a:cs typeface="Courier"/>
              </a:rPr>
              <a:t>controleNaTela</a:t>
            </a:r>
            <a:r>
              <a:rPr lang="pt-BR" dirty="0" err="1" smtClean="0">
                <a:latin typeface="Courier"/>
                <a:cs typeface="Courier"/>
              </a:rPr>
              <a:t>.getControlBase</a:t>
            </a:r>
            <a:r>
              <a:rPr lang="pt-BR" dirty="0">
                <a:latin typeface="Courier"/>
                <a:cs typeface="Courier"/>
              </a:rPr>
              <a:t>().</a:t>
            </a:r>
            <a:r>
              <a:rPr lang="pt-BR" dirty="0" err="1">
                <a:latin typeface="Courier"/>
                <a:cs typeface="Courier"/>
              </a:rPr>
              <a:t>setAlpha</a:t>
            </a:r>
            <a:r>
              <a:rPr lang="pt-BR" dirty="0">
                <a:latin typeface="Courier"/>
                <a:cs typeface="Courier"/>
              </a:rPr>
              <a:t>(0.5f);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rgbClr val="FFFF00"/>
                </a:solidFill>
                <a:latin typeface="Courier"/>
                <a:cs typeface="Courier"/>
              </a:rPr>
              <a:t>cena</a:t>
            </a:r>
            <a:r>
              <a:rPr lang="pt-BR" dirty="0" err="1" smtClean="0">
                <a:latin typeface="Courier"/>
                <a:cs typeface="Courier"/>
              </a:rPr>
              <a:t>.setChildScene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85B2F6"/>
                </a:solidFill>
                <a:latin typeface="Courier"/>
                <a:cs typeface="Courier"/>
              </a:rPr>
              <a:t>controleNaTela</a:t>
            </a:r>
            <a:r>
              <a:rPr lang="pt-BR" dirty="0">
                <a:latin typeface="Courier"/>
                <a:cs typeface="Courier"/>
              </a:rPr>
              <a:t>)</a:t>
            </a:r>
            <a:r>
              <a:rPr lang="pt-BR" dirty="0" smtClean="0">
                <a:latin typeface="Courier"/>
                <a:cs typeface="Courier"/>
              </a:rPr>
              <a:t>;</a:t>
            </a:r>
          </a:p>
          <a:p>
            <a:endParaRPr lang="pt-BR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1952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0648"/>
            <a:ext cx="2639616" cy="1979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44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Pode rodar ... vamos ver o que acontece ...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4" name="Picture 3" descr="Captura de Tela 2013-02-23 às 03.11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92896"/>
            <a:ext cx="5976664" cy="407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6864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latin typeface="Courier"/>
                <a:cs typeface="Courier"/>
              </a:rPr>
              <a:t>Trabalhando com </a:t>
            </a:r>
            <a:r>
              <a:rPr lang="pt-BR" sz="2800" b="1" dirty="0" err="1" smtClean="0">
                <a:latin typeface="Courier"/>
                <a:cs typeface="Courier"/>
              </a:rPr>
              <a:t>AnimatedSprites</a:t>
            </a:r>
            <a:endParaRPr lang="pt-BR" sz="2800" b="1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9512" y="1196752"/>
            <a:ext cx="70202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De vez em quando, precisamos utilizar anima</a:t>
            </a:r>
            <a:r>
              <a:rPr lang="pt-BR" sz="2400" dirty="0" smtClean="0">
                <a:latin typeface="Skia"/>
                <a:cs typeface="Skia"/>
              </a:rPr>
              <a:t>ções</a:t>
            </a:r>
            <a:endParaRPr lang="pt-BR" dirty="0" smtClean="0">
              <a:latin typeface="Skia"/>
              <a:cs typeface="Skia"/>
            </a:endParaRPr>
          </a:p>
          <a:p>
            <a:endParaRPr lang="pt-BR" dirty="0">
              <a:latin typeface="Courier"/>
              <a:cs typeface="Courier"/>
            </a:endParaRPr>
          </a:p>
        </p:txBody>
      </p:sp>
      <p:pic>
        <p:nvPicPr>
          <p:cNvPr id="3" name="Picture 2" descr="spr_bana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140968"/>
            <a:ext cx="3769701" cy="1999084"/>
          </a:xfrm>
          <a:prstGeom prst="rect">
            <a:avLst/>
          </a:prstGeom>
        </p:spPr>
      </p:pic>
      <p:sp>
        <p:nvSpPr>
          <p:cNvPr id="4" name="Down Arrow 3"/>
          <p:cNvSpPr/>
          <p:nvPr/>
        </p:nvSpPr>
        <p:spPr>
          <a:xfrm>
            <a:off x="2771800" y="2276872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ight Arrow 4"/>
          <p:cNvSpPr/>
          <p:nvPr/>
        </p:nvSpPr>
        <p:spPr>
          <a:xfrm>
            <a:off x="1475656" y="34290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/>
          <p:cNvSpPr txBox="1"/>
          <p:nvPr/>
        </p:nvSpPr>
        <p:spPr>
          <a:xfrm>
            <a:off x="3203848" y="2276872"/>
            <a:ext cx="102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Colunas</a:t>
            </a:r>
            <a:endParaRPr lang="pt-BR" dirty="0"/>
          </a:p>
        </p:txBody>
      </p:sp>
      <p:sp>
        <p:nvSpPr>
          <p:cNvPr id="8" name="TextBox 7"/>
          <p:cNvSpPr txBox="1"/>
          <p:nvPr/>
        </p:nvSpPr>
        <p:spPr>
          <a:xfrm>
            <a:off x="1475656" y="4005064"/>
            <a:ext cx="87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Linhas</a:t>
            </a:r>
            <a:endParaRPr lang="pt-BR" dirty="0"/>
          </a:p>
        </p:txBody>
      </p:sp>
      <p:sp>
        <p:nvSpPr>
          <p:cNvPr id="9" name="Cloud Callout 8"/>
          <p:cNvSpPr/>
          <p:nvPr/>
        </p:nvSpPr>
        <p:spPr>
          <a:xfrm>
            <a:off x="5652120" y="1628800"/>
            <a:ext cx="2880320" cy="1260720"/>
          </a:xfrm>
          <a:prstGeom prst="cloudCallout">
            <a:avLst>
              <a:gd name="adj1" fmla="val -40430"/>
              <a:gd name="adj2" fmla="val 736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Sou um PNG 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713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6864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latin typeface="Courier"/>
                <a:cs typeface="Courier"/>
              </a:rPr>
              <a:t>Trabalhando com </a:t>
            </a:r>
            <a:r>
              <a:rPr lang="pt-BR" sz="2800" b="1" dirty="0" err="1" smtClean="0">
                <a:latin typeface="Courier"/>
                <a:cs typeface="Courier"/>
              </a:rPr>
              <a:t>AnimatedSprites</a:t>
            </a:r>
            <a:endParaRPr lang="pt-BR" sz="2800" b="1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772816"/>
            <a:ext cx="925252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ITextureRegion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botaoMeioControle</a:t>
            </a:r>
            <a:r>
              <a:rPr lang="pt-BR" b="1" dirty="0">
                <a:latin typeface="Courier"/>
                <a:cs typeface="Courier"/>
              </a:rPr>
              <a:t>;</a:t>
            </a:r>
            <a:endParaRPr lang="pt-BR" dirty="0" smtClean="0">
              <a:latin typeface="Courier"/>
              <a:cs typeface="Courier"/>
            </a:endParaRPr>
          </a:p>
          <a:p>
            <a:endParaRPr lang="pt-BR" b="1" dirty="0" smtClean="0">
              <a:latin typeface="Courier"/>
              <a:cs typeface="Courier"/>
            </a:endParaRP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err="1" smtClean="0">
                <a:latin typeface="Courier"/>
                <a:cs typeface="Courier"/>
              </a:rPr>
              <a:t>private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TiledTextureRegion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banana</a:t>
            </a:r>
            <a:r>
              <a:rPr lang="pt-BR" b="1" dirty="0" smtClean="0">
                <a:latin typeface="Courier"/>
                <a:cs typeface="Courier"/>
              </a:rPr>
              <a:t>;</a:t>
            </a: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err="1" smtClean="0">
                <a:latin typeface="Courier"/>
                <a:cs typeface="Courier"/>
              </a:rPr>
              <a:t>private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PhysicsWorld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mundo</a:t>
            </a:r>
            <a:r>
              <a:rPr lang="pt-BR" b="1" dirty="0" smtClean="0">
                <a:latin typeface="Courier"/>
                <a:cs typeface="Courier"/>
              </a:rPr>
              <a:t>;</a:t>
            </a:r>
          </a:p>
          <a:p>
            <a:endParaRPr lang="pt-BR" b="1" dirty="0">
              <a:latin typeface="Courier"/>
              <a:cs typeface="Courier"/>
            </a:endParaRPr>
          </a:p>
          <a:p>
            <a:r>
              <a:rPr lang="pt-BR" sz="1600" b="1" dirty="0" err="1" smtClean="0">
                <a:latin typeface="Courier"/>
                <a:cs typeface="Courier"/>
              </a:rPr>
              <a:t>private</a:t>
            </a:r>
            <a:r>
              <a:rPr lang="pt-BR" sz="1600" b="1" dirty="0" smtClean="0">
                <a:latin typeface="Courier"/>
                <a:cs typeface="Courier"/>
              </a:rPr>
              <a:t> </a:t>
            </a:r>
            <a:r>
              <a:rPr lang="pt-BR" sz="1600" b="1" dirty="0" err="1">
                <a:latin typeface="Courier"/>
                <a:cs typeface="Courier"/>
              </a:rPr>
              <a:t>ArrayList</a:t>
            </a:r>
            <a:r>
              <a:rPr lang="pt-BR" sz="1600" b="1" dirty="0">
                <a:latin typeface="Courier"/>
                <a:cs typeface="Courier"/>
              </a:rPr>
              <a:t>&lt;</a:t>
            </a:r>
            <a:r>
              <a:rPr lang="pt-BR" sz="1600" b="1" dirty="0" err="1">
                <a:solidFill>
                  <a:srgbClr val="FFFF00"/>
                </a:solidFill>
                <a:latin typeface="Courier"/>
                <a:cs typeface="Courier"/>
              </a:rPr>
              <a:t>IShape</a:t>
            </a:r>
            <a:r>
              <a:rPr lang="pt-BR" sz="1600" b="1" dirty="0">
                <a:latin typeface="Courier"/>
                <a:cs typeface="Courier"/>
              </a:rPr>
              <a:t>&gt; </a:t>
            </a:r>
            <a:r>
              <a:rPr lang="pt-BR" sz="1600" b="1" dirty="0" err="1">
                <a:latin typeface="Courier"/>
                <a:cs typeface="Courier"/>
              </a:rPr>
              <a:t>listaDeColisoes</a:t>
            </a:r>
            <a:r>
              <a:rPr lang="pt-BR" sz="1600" b="1" dirty="0">
                <a:latin typeface="Courier"/>
                <a:cs typeface="Courier"/>
              </a:rPr>
              <a:t> = new </a:t>
            </a:r>
            <a:r>
              <a:rPr lang="pt-BR" sz="1600" b="1" dirty="0" err="1">
                <a:latin typeface="Courier"/>
                <a:cs typeface="Courier"/>
              </a:rPr>
              <a:t>ArrayList</a:t>
            </a:r>
            <a:r>
              <a:rPr lang="pt-BR" sz="1600" b="1" dirty="0">
                <a:latin typeface="Courier"/>
                <a:cs typeface="Courier"/>
              </a:rPr>
              <a:t>&lt;</a:t>
            </a:r>
            <a:r>
              <a:rPr lang="pt-BR" sz="1600" b="1" dirty="0" err="1">
                <a:solidFill>
                  <a:srgbClr val="FFFF00"/>
                </a:solidFill>
                <a:latin typeface="Courier"/>
                <a:cs typeface="Courier"/>
              </a:rPr>
              <a:t>IShape</a:t>
            </a:r>
            <a:r>
              <a:rPr lang="pt-BR" sz="1600" b="1" dirty="0">
                <a:latin typeface="Courier"/>
                <a:cs typeface="Courier"/>
              </a:rPr>
              <a:t>&gt;();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1700808"/>
            <a:ext cx="5724128" cy="50405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eft Arrow 11"/>
          <p:cNvSpPr/>
          <p:nvPr/>
        </p:nvSpPr>
        <p:spPr>
          <a:xfrm>
            <a:off x="4860032" y="2420888"/>
            <a:ext cx="3816424" cy="72008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</a:t>
            </a:r>
            <a:r>
              <a:rPr lang="pt-BR" dirty="0" smtClean="0"/>
              <a:t>ó esse tem haver com a Banana 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913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504" y="116632"/>
            <a:ext cx="68645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>
                <a:latin typeface="Courier"/>
                <a:cs typeface="Courier"/>
              </a:rPr>
              <a:t>Trabalhando com </a:t>
            </a:r>
            <a:r>
              <a:rPr lang="pt-BR" sz="2800" b="1" dirty="0" err="1" smtClean="0">
                <a:latin typeface="Courier"/>
                <a:cs typeface="Courier"/>
              </a:rPr>
              <a:t>AnimatedSprites</a:t>
            </a:r>
            <a:endParaRPr lang="pt-BR" sz="2800" b="1" dirty="0">
              <a:latin typeface="Courier"/>
              <a:cs typeface="Courier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08720"/>
            <a:ext cx="9252520" cy="5355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latin typeface="Courier"/>
                <a:cs typeface="Courier"/>
              </a:rPr>
              <a:t>texturaControle.load</a:t>
            </a:r>
            <a:r>
              <a:rPr lang="pt-BR" dirty="0">
                <a:latin typeface="Courier"/>
                <a:cs typeface="Courier"/>
              </a:rPr>
              <a:t>();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</a:p>
          <a:p>
            <a:r>
              <a:rPr lang="en-US" b="1" dirty="0" smtClean="0">
                <a:latin typeface="Courier"/>
                <a:cs typeface="Courier"/>
              </a:rPr>
              <a:t>try </a:t>
            </a:r>
            <a:r>
              <a:rPr lang="en-US" b="1" dirty="0">
                <a:latin typeface="Courier"/>
                <a:cs typeface="Courier"/>
              </a:rPr>
              <a:t>{</a:t>
            </a:r>
          </a:p>
          <a:p>
            <a:r>
              <a:rPr lang="en-US" dirty="0" err="1" smtClean="0">
                <a:latin typeface="Courier"/>
                <a:cs typeface="Courier"/>
              </a:rPr>
              <a:t>ITexture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>
                <a:solidFill>
                  <a:srgbClr val="CCFFCC"/>
                </a:solidFill>
                <a:latin typeface="Courier"/>
                <a:cs typeface="Courier"/>
              </a:rPr>
              <a:t>texturaBanana</a:t>
            </a:r>
            <a:r>
              <a:rPr lang="en-US" dirty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= </a:t>
            </a:r>
            <a:r>
              <a:rPr lang="en-US" b="1" dirty="0">
                <a:latin typeface="Courier"/>
                <a:cs typeface="Courier"/>
              </a:rPr>
              <a:t>new </a:t>
            </a:r>
            <a:r>
              <a:rPr lang="en-US" b="1" dirty="0" err="1">
                <a:latin typeface="Courier"/>
                <a:cs typeface="Courier"/>
              </a:rPr>
              <a:t>BitmapTexture</a:t>
            </a:r>
            <a:r>
              <a:rPr lang="en-US" b="1" dirty="0">
                <a:latin typeface="Courier"/>
                <a:cs typeface="Courier"/>
              </a:rPr>
              <a:t>(</a:t>
            </a:r>
            <a:r>
              <a:rPr lang="en-US" b="1" dirty="0" err="1">
                <a:latin typeface="Courier"/>
                <a:cs typeface="Courier"/>
              </a:rPr>
              <a:t>this.getTextureManager</a:t>
            </a:r>
            <a:r>
              <a:rPr lang="en-US" b="1" dirty="0">
                <a:latin typeface="Courier"/>
                <a:cs typeface="Courier"/>
              </a:rPr>
              <a:t>(), </a:t>
            </a:r>
            <a:endParaRPr lang="en-US" b="1" dirty="0" smtClean="0">
              <a:latin typeface="Courier"/>
              <a:cs typeface="Courier"/>
            </a:endParaRPr>
          </a:p>
          <a:p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smtClean="0">
                <a:latin typeface="Courier"/>
                <a:cs typeface="Courier"/>
              </a:rPr>
              <a:t> new   </a:t>
            </a:r>
            <a:r>
              <a:rPr lang="en-US" b="1" dirty="0" err="1" smtClean="0">
                <a:latin typeface="Courier"/>
                <a:cs typeface="Courier"/>
              </a:rPr>
              <a:t>IInputStreamOpener</a:t>
            </a:r>
            <a:r>
              <a:rPr lang="en-US" b="1" dirty="0">
                <a:latin typeface="Courier"/>
                <a:cs typeface="Courier"/>
              </a:rPr>
              <a:t>() {</a:t>
            </a:r>
          </a:p>
          <a:p>
            <a:r>
              <a:rPr lang="en-US" dirty="0" smtClean="0">
                <a:latin typeface="Courier"/>
                <a:cs typeface="Courier"/>
              </a:rPr>
              <a:t>     @</a:t>
            </a:r>
            <a:r>
              <a:rPr lang="en-US" dirty="0">
                <a:latin typeface="Courier"/>
                <a:cs typeface="Courier"/>
              </a:rPr>
              <a:t>Override</a:t>
            </a:r>
          </a:p>
          <a:p>
            <a:r>
              <a:rPr lang="en-US" b="1" dirty="0" smtClean="0">
                <a:latin typeface="Courier"/>
                <a:cs typeface="Courier"/>
              </a:rPr>
              <a:t>      public </a:t>
            </a:r>
            <a:r>
              <a:rPr lang="en-US" b="1" dirty="0" err="1">
                <a:latin typeface="Courier"/>
                <a:cs typeface="Courier"/>
              </a:rPr>
              <a:t>InputStream</a:t>
            </a:r>
            <a:r>
              <a:rPr lang="en-US" b="1" dirty="0">
                <a:latin typeface="Courier"/>
                <a:cs typeface="Courier"/>
              </a:rPr>
              <a:t> open() throws </a:t>
            </a:r>
            <a:r>
              <a:rPr lang="en-US" b="1" dirty="0" err="1">
                <a:latin typeface="Courier"/>
                <a:cs typeface="Courier"/>
              </a:rPr>
              <a:t>IOException</a:t>
            </a:r>
            <a:r>
              <a:rPr lang="en-US" b="1" dirty="0">
                <a:latin typeface="Courier"/>
                <a:cs typeface="Courier"/>
              </a:rPr>
              <a:t> {</a:t>
            </a:r>
          </a:p>
          <a:p>
            <a:r>
              <a:rPr lang="en-US" b="1" dirty="0" smtClean="0">
                <a:latin typeface="Courier"/>
                <a:cs typeface="Courier"/>
              </a:rPr>
              <a:t>         return </a:t>
            </a:r>
            <a:r>
              <a:rPr lang="en-US" b="1" dirty="0" err="1">
                <a:latin typeface="Courier"/>
                <a:cs typeface="Courier"/>
              </a:rPr>
              <a:t>getAssets</a:t>
            </a:r>
            <a:r>
              <a:rPr lang="en-US" b="1" dirty="0">
                <a:latin typeface="Courier"/>
                <a:cs typeface="Courier"/>
              </a:rPr>
              <a:t>().open("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gfx</a:t>
            </a:r>
            <a:r>
              <a:rPr lang="en-US" b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en-US" b="1" dirty="0" err="1">
                <a:solidFill>
                  <a:srgbClr val="FFFF00"/>
                </a:solidFill>
                <a:latin typeface="Courier"/>
                <a:cs typeface="Courier"/>
              </a:rPr>
              <a:t>spr_banana.png</a:t>
            </a:r>
            <a:r>
              <a:rPr lang="en-US" b="1" dirty="0">
                <a:latin typeface="Courier"/>
                <a:cs typeface="Courier"/>
              </a:rPr>
              <a:t>")</a:t>
            </a:r>
            <a:r>
              <a:rPr lang="en-US" b="1" dirty="0" smtClean="0">
                <a:latin typeface="Courier"/>
                <a:cs typeface="Courier"/>
              </a:rPr>
              <a:t>;  </a:t>
            </a:r>
            <a:endParaRPr lang="en-US" b="1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      }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r>
              <a:rPr lang="en-US" dirty="0">
                <a:latin typeface="Courier"/>
                <a:cs typeface="Courier"/>
              </a:rPr>
              <a:t>			</a:t>
            </a:r>
          </a:p>
          <a:p>
            <a:r>
              <a:rPr lang="en-US" dirty="0" err="1" smtClean="0">
                <a:solidFill>
                  <a:srgbClr val="CCFFCC"/>
                </a:solidFill>
                <a:latin typeface="Courier"/>
                <a:cs typeface="Courier"/>
              </a:rPr>
              <a:t>texturaBanana</a:t>
            </a:r>
            <a:r>
              <a:rPr lang="en-US" dirty="0" err="1" smtClean="0">
                <a:latin typeface="Courier"/>
                <a:cs typeface="Courier"/>
              </a:rPr>
              <a:t>.load</a:t>
            </a:r>
            <a:r>
              <a:rPr lang="en-US" dirty="0">
                <a:latin typeface="Courier"/>
                <a:cs typeface="Courier"/>
              </a:rPr>
              <a:t>()</a:t>
            </a:r>
            <a:r>
              <a:rPr lang="en-US" dirty="0" smtClean="0">
                <a:latin typeface="Courier"/>
                <a:cs typeface="Courier"/>
              </a:rPr>
              <a:t>;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b="1" dirty="0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banana</a:t>
            </a:r>
            <a:r>
              <a:rPr lang="en-US" b="1" dirty="0" smtClean="0">
                <a:latin typeface="Courier"/>
                <a:cs typeface="Courier"/>
              </a:rPr>
              <a:t> </a:t>
            </a:r>
            <a:r>
              <a:rPr lang="en-US" b="1" dirty="0">
                <a:latin typeface="Courier"/>
                <a:cs typeface="Courier"/>
              </a:rPr>
              <a:t>= </a:t>
            </a:r>
            <a:r>
              <a:rPr lang="en-US" b="1" dirty="0" err="1">
                <a:latin typeface="Courier"/>
                <a:cs typeface="Courier"/>
              </a:rPr>
              <a:t>TextureRegionFactory.</a:t>
            </a:r>
            <a:r>
              <a:rPr lang="en-US" b="1" i="1" dirty="0" err="1">
                <a:latin typeface="Courier"/>
                <a:cs typeface="Courier"/>
              </a:rPr>
              <a:t>extractTiledFromTexture</a:t>
            </a:r>
            <a:r>
              <a:rPr lang="en-US" b="1" i="1" dirty="0">
                <a:latin typeface="Courier"/>
                <a:cs typeface="Courier"/>
              </a:rPr>
              <a:t>(</a:t>
            </a:r>
            <a:r>
              <a:rPr lang="en-US" b="1" i="1" dirty="0" err="1">
                <a:solidFill>
                  <a:srgbClr val="CCFFCC"/>
                </a:solidFill>
                <a:latin typeface="Courier"/>
                <a:cs typeface="Courier"/>
              </a:rPr>
              <a:t>texturaBanana</a:t>
            </a:r>
            <a:r>
              <a:rPr lang="en-US" b="1" i="1" dirty="0">
                <a:latin typeface="Courier"/>
                <a:cs typeface="Courier"/>
              </a:rPr>
              <a:t>, 4</a:t>
            </a:r>
            <a:r>
              <a:rPr lang="en-US" b="1" i="1" dirty="0" smtClean="0">
                <a:latin typeface="Courier"/>
                <a:cs typeface="Courier"/>
              </a:rPr>
              <a:t>, 2</a:t>
            </a:r>
            <a:r>
              <a:rPr lang="en-US" b="1" i="1" dirty="0">
                <a:latin typeface="Courier"/>
                <a:cs typeface="Courier"/>
              </a:rPr>
              <a:t>);</a:t>
            </a:r>
          </a:p>
          <a:p>
            <a:r>
              <a:rPr lang="en-US" dirty="0" smtClean="0">
                <a:latin typeface="Courier"/>
                <a:cs typeface="Courier"/>
              </a:rPr>
              <a:t>} </a:t>
            </a:r>
            <a:r>
              <a:rPr lang="en-US" b="1" dirty="0">
                <a:latin typeface="Courier"/>
                <a:cs typeface="Courier"/>
              </a:rPr>
              <a:t>catch (</a:t>
            </a:r>
            <a:r>
              <a:rPr lang="en-US" b="1" dirty="0" err="1">
                <a:latin typeface="Courier"/>
                <a:cs typeface="Courier"/>
              </a:rPr>
              <a:t>IOException</a:t>
            </a:r>
            <a:r>
              <a:rPr lang="en-US" b="1" dirty="0">
                <a:latin typeface="Courier"/>
                <a:cs typeface="Courier"/>
              </a:rPr>
              <a:t> e1) {</a:t>
            </a:r>
          </a:p>
          <a:p>
            <a:r>
              <a:rPr lang="en-US" dirty="0" smtClean="0">
                <a:latin typeface="Courier"/>
                <a:cs typeface="Courier"/>
              </a:rPr>
              <a:t>   e1.printStackTrace();</a:t>
            </a:r>
          </a:p>
          <a:p>
            <a:r>
              <a:rPr lang="en-US" dirty="0" smtClean="0">
                <a:latin typeface="Courier"/>
                <a:cs typeface="Courier"/>
              </a:rPr>
              <a:t>}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48" y="836712"/>
            <a:ext cx="3391437" cy="50405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Down Arrow 1"/>
          <p:cNvSpPr/>
          <p:nvPr/>
        </p:nvSpPr>
        <p:spPr>
          <a:xfrm>
            <a:off x="8388424" y="4005064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120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6390" y="332656"/>
            <a:ext cx="9020106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Courier"/>
                <a:cs typeface="Courier"/>
              </a:rPr>
              <a:t>final </a:t>
            </a:r>
            <a:r>
              <a:rPr lang="pt-BR" b="1" dirty="0" err="1">
                <a:latin typeface="Courier"/>
                <a:cs typeface="Courier"/>
              </a:rPr>
              <a:t>TimerHandler</a:t>
            </a:r>
            <a:r>
              <a:rPr lang="pt-BR" b="1" dirty="0">
                <a:latin typeface="Courier"/>
                <a:cs typeface="Courier"/>
              </a:rPr>
              <a:t> timer = new </a:t>
            </a:r>
            <a:r>
              <a:rPr lang="pt-BR" b="1" dirty="0" err="1">
                <a:latin typeface="Courier"/>
                <a:cs typeface="Courier"/>
              </a:rPr>
              <a:t>TimerHandler</a:t>
            </a:r>
            <a:r>
              <a:rPr lang="pt-BR" b="1" dirty="0" smtClean="0">
                <a:latin typeface="Courier"/>
                <a:cs typeface="Courier"/>
              </a:rPr>
              <a:t>(</a:t>
            </a:r>
            <a:r>
              <a:rPr lang="pt-BR" b="1" dirty="0">
                <a:latin typeface="Courier"/>
                <a:cs typeface="Courier"/>
              </a:rPr>
              <a:t>3</a:t>
            </a:r>
            <a:r>
              <a:rPr lang="pt-BR" b="1" dirty="0" smtClean="0">
                <a:latin typeface="Courier"/>
                <a:cs typeface="Courier"/>
              </a:rPr>
              <a:t>, 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, new </a:t>
            </a:r>
            <a:r>
              <a:rPr lang="pt-BR" b="1" dirty="0" err="1">
                <a:latin typeface="Courier"/>
                <a:cs typeface="Courier"/>
              </a:rPr>
              <a:t>ITimerCallback</a:t>
            </a:r>
            <a:r>
              <a:rPr lang="pt-BR" b="1" dirty="0">
                <a:latin typeface="Courier"/>
                <a:cs typeface="Courier"/>
              </a:rPr>
              <a:t>() {  </a:t>
            </a:r>
          </a:p>
          <a:p>
            <a:r>
              <a:rPr lang="pt-BR" dirty="0" smtClean="0">
                <a:latin typeface="Courier"/>
                <a:cs typeface="Courier"/>
              </a:rPr>
              <a:t>   @</a:t>
            </a:r>
            <a:r>
              <a:rPr lang="pt-BR" dirty="0" err="1">
                <a:latin typeface="Courier"/>
                <a:cs typeface="Courier"/>
              </a:rPr>
              <a:t>Override</a:t>
            </a:r>
            <a:endParaRPr lang="pt-BR" dirty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public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void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onTimePassed</a:t>
            </a:r>
            <a:r>
              <a:rPr lang="pt-BR" b="1" dirty="0">
                <a:latin typeface="Courier"/>
                <a:cs typeface="Courier"/>
              </a:rPr>
              <a:t>(</a:t>
            </a:r>
            <a:r>
              <a:rPr lang="pt-BR" b="1" dirty="0" err="1">
                <a:latin typeface="Courier"/>
                <a:cs typeface="Courier"/>
              </a:rPr>
              <a:t>TimerHandler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pTimerHandler</a:t>
            </a:r>
            <a:r>
              <a:rPr lang="pt-BR" b="1" dirty="0">
                <a:latin typeface="Courier"/>
                <a:cs typeface="Courier"/>
              </a:rPr>
              <a:t>) </a:t>
            </a:r>
            <a:r>
              <a:rPr lang="pt-BR" b="1" dirty="0" smtClean="0">
                <a:latin typeface="Courier"/>
                <a:cs typeface="Courier"/>
              </a:rPr>
              <a:t>{</a:t>
            </a:r>
          </a:p>
          <a:p>
            <a:r>
              <a:rPr lang="pt-BR" dirty="0" smtClean="0">
                <a:latin typeface="Courier"/>
                <a:cs typeface="Courier"/>
              </a:rPr>
              <a:t>	</a:t>
            </a:r>
          </a:p>
          <a:p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dirty="0" err="1" smtClean="0">
                <a:solidFill>
                  <a:srgbClr val="FFFF00"/>
                </a:solidFill>
                <a:latin typeface="Courier"/>
                <a:cs typeface="Courier"/>
              </a:rPr>
              <a:t>AnimatedSprite</a:t>
            </a:r>
            <a:r>
              <a:rPr lang="pt-BR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dirty="0" err="1" smtClean="0">
                <a:latin typeface="Courier"/>
                <a:cs typeface="Courier"/>
              </a:rPr>
              <a:t>bananaAnimada</a:t>
            </a:r>
            <a:r>
              <a:rPr lang="pt-BR" dirty="0" smtClean="0">
                <a:latin typeface="Courier"/>
                <a:cs typeface="Courier"/>
              </a:rPr>
              <a:t> = </a:t>
            </a:r>
            <a:r>
              <a:rPr lang="pt-BR" b="1" dirty="0" smtClean="0">
                <a:latin typeface="Courier"/>
                <a:cs typeface="Courier"/>
              </a:rPr>
              <a:t>new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AnimatedSprite</a:t>
            </a:r>
            <a:r>
              <a:rPr lang="pt-BR" b="1" dirty="0" smtClean="0">
                <a:latin typeface="Courier"/>
                <a:cs typeface="Courier"/>
              </a:rPr>
              <a:t>(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 LARGURA / 2, 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 ALTURA - (ALTURA - 60), 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 </a:t>
            </a:r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banana</a:t>
            </a:r>
            <a:r>
              <a:rPr lang="pt-BR" b="1" dirty="0" smtClean="0">
                <a:latin typeface="Courier"/>
                <a:cs typeface="Courier"/>
              </a:rPr>
              <a:t>, </a:t>
            </a:r>
            <a:r>
              <a:rPr lang="pt-BR" b="1" dirty="0" err="1" smtClean="0">
                <a:latin typeface="Courier"/>
                <a:cs typeface="Courier"/>
              </a:rPr>
              <a:t>getVertexBufferObjectManager</a:t>
            </a:r>
            <a:r>
              <a:rPr lang="pt-BR" b="1" dirty="0" smtClean="0">
                <a:latin typeface="Courier"/>
                <a:cs typeface="Courier"/>
              </a:rPr>
              <a:t>());</a:t>
            </a:r>
          </a:p>
          <a:p>
            <a:r>
              <a:rPr lang="pt-BR" dirty="0" smtClean="0">
                <a:latin typeface="Courier"/>
                <a:cs typeface="Courier"/>
              </a:rPr>
              <a:t/>
            </a:r>
            <a:br>
              <a:rPr lang="pt-BR" dirty="0" smtClean="0">
                <a:latin typeface="Courier"/>
                <a:cs typeface="Courier"/>
              </a:rPr>
            </a:br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bananaAnimada</a:t>
            </a:r>
            <a:r>
              <a:rPr lang="pt-BR" dirty="0" err="1" smtClean="0">
                <a:latin typeface="Courier"/>
                <a:cs typeface="Courier"/>
              </a:rPr>
              <a:t>.animate</a:t>
            </a:r>
            <a:r>
              <a:rPr lang="pt-BR" dirty="0" smtClean="0">
                <a:latin typeface="Courier"/>
                <a:cs typeface="Courier"/>
              </a:rPr>
              <a:t>(100);</a:t>
            </a:r>
          </a:p>
          <a:p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dirty="0" err="1" smtClean="0">
                <a:latin typeface="Courier"/>
                <a:cs typeface="Courier"/>
              </a:rPr>
              <a:t>listaDeColisoes.add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85B2F6"/>
                </a:solidFill>
                <a:latin typeface="Courier"/>
                <a:cs typeface="Courier"/>
              </a:rPr>
              <a:t>bananaAnimada</a:t>
            </a:r>
            <a:r>
              <a:rPr lang="pt-BR" dirty="0">
                <a:latin typeface="Courier"/>
                <a:cs typeface="Courier"/>
              </a:rPr>
              <a:t>);</a:t>
            </a:r>
          </a:p>
          <a:p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dirty="0" err="1" smtClean="0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dirty="0" err="1" smtClean="0">
                <a:latin typeface="Courier"/>
                <a:cs typeface="Courier"/>
              </a:rPr>
              <a:t>.attachChild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85B2F6"/>
                </a:solidFill>
                <a:latin typeface="Courier"/>
                <a:cs typeface="Courier"/>
              </a:rPr>
              <a:t>bananaAnimada</a:t>
            </a:r>
            <a:r>
              <a:rPr lang="pt-BR" dirty="0">
                <a:latin typeface="Courier"/>
                <a:cs typeface="Courier"/>
              </a:rPr>
              <a:t>)</a:t>
            </a:r>
            <a:r>
              <a:rPr lang="pt-BR" dirty="0" smtClean="0">
                <a:latin typeface="Courier"/>
                <a:cs typeface="Courier"/>
              </a:rPr>
              <a:t>; </a:t>
            </a: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}</a:t>
            </a:r>
            <a:endParaRPr lang="pt-BR" dirty="0">
              <a:latin typeface="Courier"/>
              <a:cs typeface="Courier"/>
            </a:endParaRPr>
          </a:p>
          <a:p>
            <a:r>
              <a:rPr lang="pt-BR" dirty="0">
                <a:latin typeface="Courier"/>
                <a:cs typeface="Courier"/>
              </a:rPr>
              <a:t>});</a:t>
            </a: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err="1" smtClean="0">
                <a:latin typeface="Courier"/>
                <a:cs typeface="Courier"/>
              </a:rPr>
              <a:t>timer.setAutoReset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);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err="1" smtClean="0">
                <a:latin typeface="Courier"/>
                <a:cs typeface="Courier"/>
              </a:rPr>
              <a:t>getEngine</a:t>
            </a:r>
            <a:r>
              <a:rPr lang="pt-BR" dirty="0">
                <a:latin typeface="Courier"/>
                <a:cs typeface="Courier"/>
              </a:rPr>
              <a:t>().</a:t>
            </a:r>
            <a:r>
              <a:rPr lang="pt-BR" dirty="0" err="1">
                <a:latin typeface="Courier"/>
                <a:cs typeface="Courier"/>
              </a:rPr>
              <a:t>registerUpdateHandler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>
                <a:solidFill>
                  <a:srgbClr val="CCFFCC"/>
                </a:solidFill>
                <a:latin typeface="Courier"/>
                <a:cs typeface="Courier"/>
              </a:rPr>
              <a:t>timer</a:t>
            </a:r>
            <a:r>
              <a:rPr lang="pt-BR" dirty="0">
                <a:latin typeface="Courier"/>
                <a:cs typeface="Courier"/>
              </a:rPr>
              <a:t>);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3" name="Left Arrow 2"/>
          <p:cNvSpPr/>
          <p:nvPr/>
        </p:nvSpPr>
        <p:spPr>
          <a:xfrm>
            <a:off x="4283968" y="3068960"/>
            <a:ext cx="259228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3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5616" y="2348880"/>
            <a:ext cx="6912768" cy="396044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Connector 4"/>
          <p:cNvCxnSpPr/>
          <p:nvPr/>
        </p:nvCxnSpPr>
        <p:spPr>
          <a:xfrm>
            <a:off x="1115616" y="2996952"/>
            <a:ext cx="6912768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87624" y="2242772"/>
            <a:ext cx="2915982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KillingMoscas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0232" y="2276872"/>
            <a:ext cx="4699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0</a:t>
            </a:r>
            <a:endParaRPr lang="x-none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Picture 7" descr="mosc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584200" cy="6985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07704" y="3861048"/>
            <a:ext cx="3528392" cy="244827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36096" y="4797152"/>
            <a:ext cx="2592288" cy="15121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724128" y="2996952"/>
            <a:ext cx="2304256" cy="1800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edo_indicad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3107184" cy="2069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5616" y="5949280"/>
            <a:ext cx="89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SCENE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0312" y="2636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LINE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9632" y="371703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Sprite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7824" y="4941168"/>
            <a:ext cx="166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Physics</a:t>
            </a:r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 Box2D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9992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TrueType </a:t>
            </a:r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Font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2627784" y="3212976"/>
            <a:ext cx="3600400" cy="1224136"/>
          </a:xfrm>
          <a:prstGeom prst="cloudCallout">
            <a:avLst>
              <a:gd name="adj1" fmla="val -29637"/>
              <a:gd name="adj2" fmla="val 786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 smtClean="0">
                <a:solidFill>
                  <a:srgbClr val="B7FF64"/>
                </a:solidFill>
                <a:latin typeface="Skia"/>
                <a:cs typeface="Skia"/>
              </a:rPr>
              <a:t>Sprite </a:t>
            </a:r>
            <a:r>
              <a:rPr lang="pt-BR" sz="1700" dirty="0" err="1" smtClean="0">
                <a:solidFill>
                  <a:srgbClr val="B7FF64"/>
                </a:solidFill>
                <a:latin typeface="Skia"/>
                <a:cs typeface="Skia"/>
              </a:rPr>
              <a:t>Modifier</a:t>
            </a:r>
            <a:endParaRPr lang="pt-BR" sz="1700" dirty="0" smtClean="0">
              <a:solidFill>
                <a:srgbClr val="B7FF64"/>
              </a:solidFill>
              <a:latin typeface="Skia"/>
              <a:cs typeface="Skia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MoveModifier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RotationModifier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JumpModifier</a:t>
            </a:r>
            <a:endParaRPr lang="pt-BR" sz="17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1640" y="5301208"/>
            <a:ext cx="126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TouchArea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240" y="19906"/>
            <a:ext cx="6595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latin typeface="Skia"/>
                <a:cs typeface="Skia"/>
              </a:rPr>
              <a:t>Fase 1 : elementos principais </a:t>
            </a:r>
            <a:endParaRPr lang="pt-BR" sz="4000" dirty="0">
              <a:latin typeface="Skia"/>
              <a:cs typeface="Skia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2067" y="2564904"/>
            <a:ext cx="9020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Courier"/>
                <a:cs typeface="Courier"/>
              </a:rPr>
              <a:t>A cada 3 segundos deve aparecer uma banana dan</a:t>
            </a:r>
            <a:r>
              <a:rPr lang="pt-BR" b="1" dirty="0" smtClean="0">
                <a:latin typeface="Courier"/>
                <a:cs typeface="Courier"/>
              </a:rPr>
              <a:t>çante na cena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3" name="Picture 2" descr="spr_banan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509120"/>
            <a:ext cx="3769701" cy="19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09582" y="188640"/>
            <a:ext cx="9020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latin typeface="Courier"/>
                <a:cs typeface="Courier"/>
              </a:rPr>
              <a:t>Que tal adicionar movimentos do mundo real ?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412776"/>
            <a:ext cx="1092200" cy="96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584" y="1628800"/>
            <a:ext cx="7200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000" b="1" dirty="0">
                <a:latin typeface="Skia"/>
                <a:cs typeface="Skia"/>
              </a:rPr>
              <a:t>Box2D</a:t>
            </a:r>
            <a:endParaRPr lang="pt-BR" sz="4000" b="1" dirty="0">
              <a:latin typeface="Skia"/>
              <a:cs typeface="Skia"/>
            </a:endParaRPr>
          </a:p>
          <a:p>
            <a:endParaRPr lang="pt-BR" sz="4000" dirty="0" smtClean="0">
              <a:latin typeface="Skia"/>
              <a:cs typeface="Skia"/>
            </a:endParaRPr>
          </a:p>
          <a:p>
            <a:r>
              <a:rPr lang="pt-BR" sz="4000" dirty="0" smtClean="0">
                <a:latin typeface="Skia"/>
                <a:cs typeface="Skia"/>
              </a:rPr>
              <a:t>A </a:t>
            </a:r>
            <a:r>
              <a:rPr lang="pt-BR" sz="4000" dirty="0">
                <a:latin typeface="Skia"/>
                <a:cs typeface="Skia"/>
              </a:rPr>
              <a:t>2D </a:t>
            </a:r>
            <a:r>
              <a:rPr lang="pt-BR" sz="4000" dirty="0" err="1">
                <a:latin typeface="Skia"/>
                <a:cs typeface="Skia"/>
              </a:rPr>
              <a:t>Physics</a:t>
            </a:r>
            <a:r>
              <a:rPr lang="pt-BR" sz="4000" dirty="0">
                <a:latin typeface="Skia"/>
                <a:cs typeface="Skia"/>
              </a:rPr>
              <a:t> </a:t>
            </a:r>
            <a:r>
              <a:rPr lang="pt-BR" sz="4000" dirty="0" err="1">
                <a:latin typeface="Skia"/>
                <a:cs typeface="Skia"/>
              </a:rPr>
              <a:t>Engine</a:t>
            </a:r>
            <a:r>
              <a:rPr lang="pt-BR" sz="4000" dirty="0">
                <a:latin typeface="Skia"/>
                <a:cs typeface="Skia"/>
              </a:rPr>
              <a:t> for Games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7864" y="6309320"/>
            <a:ext cx="2539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ourier"/>
                <a:cs typeface="Courier"/>
              </a:rPr>
              <a:t>http</a:t>
            </a:r>
            <a:r>
              <a:rPr lang="pt-BR" dirty="0">
                <a:latin typeface="Courier"/>
                <a:cs typeface="Courier"/>
              </a:rPr>
              <a:t>://box2d.org/</a:t>
            </a:r>
          </a:p>
        </p:txBody>
      </p:sp>
    </p:spTree>
    <p:extLst>
      <p:ext uri="{BB962C8B-B14F-4D97-AF65-F5344CB8AC3E}">
        <p14:creationId xmlns:p14="http://schemas.microsoft.com/office/powerpoint/2010/main" val="416549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16632"/>
            <a:ext cx="1092200" cy="96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700808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/>
              <a:t>this.banana</a:t>
            </a:r>
            <a:r>
              <a:rPr lang="pt-BR" b="1" dirty="0"/>
              <a:t> = </a:t>
            </a:r>
            <a:r>
              <a:rPr lang="pt-BR" b="1" dirty="0" err="1"/>
              <a:t>TextureRegionFactory.</a:t>
            </a:r>
            <a:r>
              <a:rPr lang="pt-BR" b="1" i="1" dirty="0" err="1"/>
              <a:t>extractTiledFromTexture</a:t>
            </a:r>
            <a:r>
              <a:rPr lang="pt-BR" b="1" i="1" dirty="0"/>
              <a:t>(</a:t>
            </a:r>
            <a:r>
              <a:rPr lang="pt-BR" b="1" i="1" dirty="0" err="1"/>
              <a:t>texturaBanana</a:t>
            </a:r>
            <a:r>
              <a:rPr lang="pt-BR" b="1" i="1" dirty="0"/>
              <a:t>, 4,2);</a:t>
            </a:r>
          </a:p>
          <a:p>
            <a:r>
              <a:rPr lang="pt-BR" dirty="0"/>
              <a:t>			</a:t>
            </a:r>
          </a:p>
          <a:p>
            <a:r>
              <a:rPr lang="pt-BR" dirty="0" smtClean="0"/>
              <a:t>} </a:t>
            </a:r>
            <a:r>
              <a:rPr lang="pt-BR" b="1" dirty="0"/>
              <a:t>catch (</a:t>
            </a:r>
            <a:r>
              <a:rPr lang="pt-BR" b="1" dirty="0" err="1"/>
              <a:t>IOException</a:t>
            </a:r>
            <a:r>
              <a:rPr lang="pt-BR" b="1" dirty="0"/>
              <a:t> e1) {</a:t>
            </a:r>
          </a:p>
          <a:p>
            <a:r>
              <a:rPr lang="pt-BR" dirty="0" smtClean="0"/>
              <a:t>        e1</a:t>
            </a:r>
            <a:r>
              <a:rPr lang="pt-BR" dirty="0"/>
              <a:t>.printStackTrace();</a:t>
            </a:r>
          </a:p>
          <a:p>
            <a:r>
              <a:rPr lang="pt-BR" dirty="0" smtClean="0"/>
              <a:t>}</a:t>
            </a:r>
            <a:endParaRPr lang="pt-BR" dirty="0" smtClean="0">
              <a:latin typeface="Courier"/>
              <a:cs typeface="Courier"/>
            </a:endParaRPr>
          </a:p>
          <a:p>
            <a:endParaRPr lang="pt-BR" dirty="0">
              <a:latin typeface="Courier"/>
              <a:cs typeface="Courier"/>
            </a:endParaRPr>
          </a:p>
          <a:p>
            <a:endParaRPr lang="pt-BR" dirty="0" smtClean="0">
              <a:latin typeface="Courier"/>
              <a:cs typeface="Courier"/>
            </a:endParaRP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mundo </a:t>
            </a:r>
            <a:r>
              <a:rPr lang="pt-BR" dirty="0">
                <a:latin typeface="Courier"/>
                <a:cs typeface="Courier"/>
              </a:rPr>
              <a:t>= 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PhysicsWorld</a:t>
            </a:r>
            <a:r>
              <a:rPr lang="pt-BR" b="1" dirty="0" smtClean="0">
                <a:latin typeface="Courier"/>
                <a:cs typeface="Courier"/>
              </a:rPr>
              <a:t>(</a:t>
            </a: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new </a:t>
            </a:r>
            <a:r>
              <a:rPr lang="pt-BR" b="1" dirty="0">
                <a:latin typeface="Courier"/>
                <a:cs typeface="Courier"/>
              </a:rPr>
              <a:t>Vector2(0,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SensorManager.</a:t>
            </a:r>
            <a:r>
              <a:rPr lang="pt-BR" b="1" i="1" dirty="0" err="1">
                <a:solidFill>
                  <a:srgbClr val="FFFF00"/>
                </a:solidFill>
                <a:latin typeface="Courier"/>
                <a:cs typeface="Courier"/>
              </a:rPr>
              <a:t>GRAVITY_EARTH</a:t>
            </a:r>
            <a:r>
              <a:rPr lang="pt-BR" b="1" i="1" dirty="0">
                <a:latin typeface="Courier"/>
                <a:cs typeface="Courier"/>
              </a:rPr>
              <a:t>), </a:t>
            </a:r>
            <a:endParaRPr lang="pt-BR" b="1" i="1" dirty="0" smtClean="0">
              <a:latin typeface="Courier"/>
              <a:cs typeface="Courier"/>
            </a:endParaRPr>
          </a:p>
          <a:p>
            <a:endParaRPr lang="pt-BR" b="1" i="1" dirty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f</a:t>
            </a:r>
            <a:r>
              <a:rPr lang="pt-BR" b="1" i="1" dirty="0" smtClean="0">
                <a:latin typeface="Courier"/>
                <a:cs typeface="Courier"/>
              </a:rPr>
              <a:t>alse);</a:t>
            </a:r>
            <a:endParaRPr lang="pt-BR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332656"/>
            <a:ext cx="427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Courier"/>
                <a:cs typeface="Courier"/>
              </a:rPr>
              <a:t>onCreateResources</a:t>
            </a:r>
            <a:r>
              <a:rPr lang="pt-BR" sz="2800" dirty="0">
                <a:latin typeface="Courier"/>
                <a:cs typeface="Courier"/>
              </a:rPr>
              <a:t>()</a:t>
            </a:r>
            <a:endParaRPr lang="pt-BR" sz="28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700808"/>
            <a:ext cx="8964488" cy="15121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Down Arrow 6"/>
          <p:cNvSpPr/>
          <p:nvPr/>
        </p:nvSpPr>
        <p:spPr>
          <a:xfrm>
            <a:off x="5148064" y="3501008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64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16632"/>
            <a:ext cx="1092200" cy="96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700808"/>
            <a:ext cx="871296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"/>
                <a:cs typeface="Courier"/>
              </a:rPr>
              <a:t>cena = 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latin typeface="Courier"/>
                <a:cs typeface="Courier"/>
              </a:rPr>
              <a:t>Scene</a:t>
            </a:r>
            <a:r>
              <a:rPr lang="pt-BR" b="1" dirty="0">
                <a:latin typeface="Courier"/>
                <a:cs typeface="Courier"/>
              </a:rPr>
              <a:t>();</a:t>
            </a:r>
            <a:endParaRPr lang="pt-BR" dirty="0">
              <a:latin typeface="Courier"/>
              <a:cs typeface="Courier"/>
            </a:endParaRPr>
          </a:p>
          <a:p>
            <a:endParaRPr lang="pt-BR" dirty="0" smtClean="0">
              <a:latin typeface="Courier"/>
              <a:cs typeface="Courier"/>
            </a:endParaRP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sz="2400" dirty="0" err="1">
                <a:solidFill>
                  <a:srgbClr val="85B2F6"/>
                </a:solidFill>
                <a:latin typeface="Courier"/>
                <a:cs typeface="Courier"/>
              </a:rPr>
              <a:t>cena</a:t>
            </a:r>
            <a:r>
              <a:rPr lang="pt-BR" sz="2400" dirty="0" err="1">
                <a:latin typeface="Courier"/>
                <a:cs typeface="Courier"/>
              </a:rPr>
              <a:t>.registerUpdateHandler</a:t>
            </a:r>
            <a:r>
              <a:rPr lang="pt-BR" sz="2400" dirty="0">
                <a:latin typeface="Courier"/>
                <a:cs typeface="Courier"/>
              </a:rPr>
              <a:t>(</a:t>
            </a:r>
            <a:r>
              <a:rPr lang="pt-BR" sz="2400" dirty="0">
                <a:solidFill>
                  <a:srgbClr val="85B2F6"/>
                </a:solidFill>
                <a:latin typeface="Courier"/>
                <a:cs typeface="Courier"/>
              </a:rPr>
              <a:t>mundo</a:t>
            </a:r>
            <a:r>
              <a:rPr lang="pt-BR" sz="2400" dirty="0">
                <a:latin typeface="Courier"/>
                <a:cs typeface="Courier"/>
              </a:rPr>
              <a:t>);</a:t>
            </a:r>
            <a:endParaRPr lang="pt-BR" sz="2400" dirty="0"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332656"/>
            <a:ext cx="341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 smtClean="0">
                <a:latin typeface="Courier"/>
                <a:cs typeface="Courier"/>
              </a:rPr>
              <a:t>onCreateScene</a:t>
            </a:r>
            <a:r>
              <a:rPr lang="pt-BR" sz="2800" dirty="0" smtClean="0">
                <a:latin typeface="Courier"/>
                <a:cs typeface="Courier"/>
              </a:rPr>
              <a:t>(</a:t>
            </a:r>
            <a:r>
              <a:rPr lang="pt-BR" sz="2800" dirty="0">
                <a:latin typeface="Courier"/>
                <a:cs typeface="Courier"/>
              </a:rPr>
              <a:t>)</a:t>
            </a:r>
            <a:endParaRPr lang="pt-BR" sz="28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869" y="1630253"/>
            <a:ext cx="3019979" cy="5760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06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16632"/>
            <a:ext cx="1092200" cy="96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7" y="1196752"/>
            <a:ext cx="9217024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 smtClean="0">
                <a:latin typeface="Courier"/>
                <a:cs typeface="Courier"/>
              </a:rPr>
              <a:t>bananaAnimada.animate</a:t>
            </a:r>
            <a:r>
              <a:rPr lang="pt-BR" dirty="0">
                <a:latin typeface="Courier"/>
                <a:cs typeface="Courier"/>
              </a:rPr>
              <a:t>(100);</a:t>
            </a:r>
          </a:p>
          <a:p>
            <a:r>
              <a:rPr lang="pt-BR" dirty="0" err="1" smtClean="0">
                <a:latin typeface="Courier"/>
                <a:cs typeface="Courier"/>
              </a:rPr>
              <a:t>listaDeColisoes.add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latin typeface="Courier"/>
                <a:cs typeface="Courier"/>
              </a:rPr>
              <a:t>bananaAnimada</a:t>
            </a:r>
            <a:r>
              <a:rPr lang="pt-BR" dirty="0">
                <a:latin typeface="Courier"/>
                <a:cs typeface="Courier"/>
              </a:rPr>
              <a:t>)</a:t>
            </a:r>
            <a:r>
              <a:rPr lang="pt-BR" dirty="0" smtClean="0">
                <a:latin typeface="Courier"/>
                <a:cs typeface="Courier"/>
              </a:rPr>
              <a:t>;</a:t>
            </a:r>
          </a:p>
          <a:p>
            <a:r>
              <a:rPr lang="pt-BR" dirty="0" err="1">
                <a:latin typeface="Courier"/>
                <a:cs typeface="Courier"/>
              </a:rPr>
              <a:t>cena.attachChild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latin typeface="Courier"/>
                <a:cs typeface="Courier"/>
              </a:rPr>
              <a:t>bananaAnimada</a:t>
            </a:r>
            <a:r>
              <a:rPr lang="pt-BR" dirty="0">
                <a:latin typeface="Courier"/>
                <a:cs typeface="Courier"/>
              </a:rPr>
              <a:t>);</a:t>
            </a:r>
          </a:p>
          <a:p>
            <a:endParaRPr lang="pt-BR" b="1" dirty="0" smtClean="0">
              <a:latin typeface="Courier"/>
              <a:cs typeface="Courier"/>
            </a:endParaRPr>
          </a:p>
          <a:p>
            <a:endParaRPr lang="pt-BR" b="1" dirty="0">
              <a:latin typeface="Courier"/>
              <a:cs typeface="Courier"/>
            </a:endParaRP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final </a:t>
            </a:r>
            <a:r>
              <a:rPr lang="pt-BR" b="1" dirty="0" err="1">
                <a:latin typeface="Courier"/>
                <a:cs typeface="Courier"/>
              </a:rPr>
              <a:t>FixtureDef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material</a:t>
            </a:r>
            <a:r>
              <a:rPr lang="pt-BR" b="1" dirty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PhysicsFactory.</a:t>
            </a:r>
            <a:r>
              <a:rPr lang="pt-BR" b="1" i="1" dirty="0" err="1">
                <a:latin typeface="Courier"/>
                <a:cs typeface="Courier"/>
              </a:rPr>
              <a:t>createFixtureDef</a:t>
            </a:r>
            <a:r>
              <a:rPr lang="pt-BR" b="1" i="1" dirty="0" smtClean="0">
                <a:latin typeface="Courier"/>
                <a:cs typeface="Courier"/>
              </a:rPr>
              <a:t>(</a:t>
            </a: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10</a:t>
            </a:r>
            <a:r>
              <a:rPr lang="pt-BR" b="1" i="1" dirty="0">
                <a:latin typeface="Courier"/>
                <a:cs typeface="Courier"/>
              </a:rPr>
              <a:t>, </a:t>
            </a:r>
            <a:r>
              <a:rPr lang="pt-BR" b="1" i="1" dirty="0" smtClean="0">
                <a:latin typeface="Courier"/>
                <a:cs typeface="Courier"/>
              </a:rPr>
              <a:t>  //densidade</a:t>
            </a: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0.5f</a:t>
            </a:r>
            <a:r>
              <a:rPr lang="pt-BR" b="1" i="1" dirty="0">
                <a:latin typeface="Courier"/>
                <a:cs typeface="Courier"/>
              </a:rPr>
              <a:t>, </a:t>
            </a:r>
            <a:r>
              <a:rPr lang="pt-BR" b="1" i="1" dirty="0" smtClean="0">
                <a:latin typeface="Courier"/>
                <a:cs typeface="Courier"/>
              </a:rPr>
              <a:t>//elasticidade</a:t>
            </a: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0.5f //fric</a:t>
            </a:r>
            <a:r>
              <a:rPr lang="pt-BR" b="1" i="1" dirty="0" smtClean="0">
                <a:latin typeface="Courier"/>
                <a:cs typeface="Courier"/>
              </a:rPr>
              <a:t>ção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 smtClean="0">
                <a:latin typeface="Courier"/>
                <a:cs typeface="Courier"/>
              </a:rPr>
              <a:t>);</a:t>
            </a:r>
          </a:p>
          <a:p>
            <a:endParaRPr lang="pt-BR" b="1" i="1" dirty="0">
              <a:latin typeface="Courier"/>
              <a:cs typeface="Courier"/>
            </a:endParaRPr>
          </a:p>
          <a:p>
            <a:r>
              <a:rPr lang="pt-BR" dirty="0" err="1" smtClean="0">
                <a:latin typeface="Courier"/>
                <a:cs typeface="Courier"/>
              </a:rPr>
              <a:t>Body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>
                <a:solidFill>
                  <a:srgbClr val="FFFF00"/>
                </a:solidFill>
                <a:latin typeface="Courier"/>
                <a:cs typeface="Courier"/>
              </a:rPr>
              <a:t>corpo</a:t>
            </a:r>
            <a:r>
              <a:rPr lang="pt-BR" dirty="0">
                <a:latin typeface="Courier"/>
                <a:cs typeface="Courier"/>
              </a:rPr>
              <a:t> = </a:t>
            </a:r>
            <a:r>
              <a:rPr lang="pt-BR" dirty="0" err="1">
                <a:latin typeface="Courier"/>
                <a:cs typeface="Courier"/>
              </a:rPr>
              <a:t>PhysicsFactory.</a:t>
            </a:r>
            <a:r>
              <a:rPr lang="pt-BR" i="1" dirty="0" err="1">
                <a:latin typeface="Courier"/>
                <a:cs typeface="Courier"/>
              </a:rPr>
              <a:t>createBoxBody</a:t>
            </a:r>
            <a:r>
              <a:rPr lang="pt-BR" i="1" dirty="0" smtClean="0">
                <a:latin typeface="Courier"/>
                <a:cs typeface="Courier"/>
              </a:rPr>
              <a:t>(</a:t>
            </a:r>
          </a:p>
          <a:p>
            <a:r>
              <a:rPr lang="pt-BR" i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i="1" dirty="0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          mundo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 err="1">
                <a:solidFill>
                  <a:srgbClr val="CCFFCC"/>
                </a:solidFill>
                <a:latin typeface="Courier"/>
                <a:cs typeface="Courier"/>
              </a:rPr>
              <a:t>bananaAnimada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 err="1">
                <a:latin typeface="Courier"/>
                <a:cs typeface="Courier"/>
              </a:rPr>
              <a:t>BodyType.DynamicBody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>
                <a:solidFill>
                  <a:srgbClr val="FFFF00"/>
                </a:solidFill>
                <a:latin typeface="Courier"/>
                <a:cs typeface="Courier"/>
              </a:rPr>
              <a:t>material</a:t>
            </a:r>
            <a:r>
              <a:rPr lang="pt-BR" i="1" dirty="0">
                <a:latin typeface="Courier"/>
                <a:cs typeface="Courier"/>
              </a:rPr>
              <a:t>)</a:t>
            </a:r>
            <a:r>
              <a:rPr lang="pt-BR" i="1" dirty="0" smtClean="0">
                <a:latin typeface="Courier"/>
                <a:cs typeface="Courier"/>
              </a:rPr>
              <a:t>;</a:t>
            </a:r>
          </a:p>
          <a:p>
            <a:endParaRPr lang="pt-BR" i="1" dirty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mundo</a:t>
            </a:r>
            <a:r>
              <a:rPr lang="pt-BR" dirty="0" err="1" smtClean="0">
                <a:latin typeface="Courier"/>
                <a:cs typeface="Courier"/>
              </a:rPr>
              <a:t>.registerPhysicsConnector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latin typeface="Courier"/>
                <a:cs typeface="Courier"/>
              </a:rPr>
              <a:t>PhysicsConnector</a:t>
            </a:r>
            <a:r>
              <a:rPr lang="pt-BR" b="1" dirty="0" smtClean="0">
                <a:latin typeface="Courier"/>
                <a:cs typeface="Courier"/>
              </a:rPr>
              <a:t>(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   </a:t>
            </a:r>
            <a:r>
              <a:rPr lang="pt-BR" b="1" dirty="0" err="1" smtClean="0">
                <a:solidFill>
                  <a:srgbClr val="CCFFCC"/>
                </a:solidFill>
                <a:latin typeface="Courier"/>
                <a:cs typeface="Courier"/>
              </a:rPr>
              <a:t>bananaAnimada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corpo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));</a:t>
            </a:r>
          </a:p>
        </p:txBody>
      </p:sp>
      <p:sp>
        <p:nvSpPr>
          <p:cNvPr id="2" name="Rectangle 1"/>
          <p:cNvSpPr/>
          <p:nvPr/>
        </p:nvSpPr>
        <p:spPr>
          <a:xfrm>
            <a:off x="107504" y="332656"/>
            <a:ext cx="42787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latin typeface="Courier"/>
                <a:cs typeface="Courier"/>
              </a:rPr>
              <a:t>onCreateResources</a:t>
            </a:r>
            <a:r>
              <a:rPr lang="pt-BR" sz="2800" dirty="0">
                <a:latin typeface="Courier"/>
                <a:cs typeface="Courier"/>
              </a:rPr>
              <a:t>()</a:t>
            </a:r>
            <a:endParaRPr lang="pt-BR" sz="2800" dirty="0">
              <a:latin typeface="Courier"/>
              <a:cs typeface="Courier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68760"/>
            <a:ext cx="5184576" cy="864096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45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8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721355" y="2564904"/>
            <a:ext cx="1728192" cy="20162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16632"/>
            <a:ext cx="1092200" cy="965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2796492"/>
            <a:ext cx="1512168" cy="16086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1793" y="4509120"/>
            <a:ext cx="231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err="1" smtClean="0">
                <a:latin typeface="Skia"/>
                <a:cs typeface="Skia"/>
              </a:rPr>
              <a:t>AnimatedSprite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9292" y="2132856"/>
            <a:ext cx="89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rgbClr val="FFFF00"/>
                </a:solidFill>
                <a:latin typeface="Skia"/>
                <a:cs typeface="Skia"/>
              </a:rPr>
              <a:t>Body</a:t>
            </a:r>
            <a:endParaRPr lang="pt-BR" sz="2400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10" name="Curved Left Arrow 9"/>
          <p:cNvSpPr/>
          <p:nvPr/>
        </p:nvSpPr>
        <p:spPr>
          <a:xfrm>
            <a:off x="3491880" y="2924944"/>
            <a:ext cx="731520" cy="1216152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Oval Callout 10"/>
          <p:cNvSpPr/>
          <p:nvPr/>
        </p:nvSpPr>
        <p:spPr>
          <a:xfrm>
            <a:off x="3563888" y="620688"/>
            <a:ext cx="3960440" cy="1800200"/>
          </a:xfrm>
          <a:prstGeom prst="wedgeEllipseCallout">
            <a:avLst>
              <a:gd name="adj1" fmla="val -50842"/>
              <a:gd name="adj2" fmla="val 6414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A f</a:t>
            </a:r>
            <a:r>
              <a:rPr lang="pt-BR" sz="2400" dirty="0" smtClean="0"/>
              <a:t>ísica atua sobre o </a:t>
            </a:r>
            <a:r>
              <a:rPr lang="pt-BR" sz="2400" dirty="0" smtClean="0">
                <a:solidFill>
                  <a:srgbClr val="47FFA4"/>
                </a:solidFill>
              </a:rPr>
              <a:t>corpo</a:t>
            </a:r>
            <a:r>
              <a:rPr lang="pt-BR" sz="2400" dirty="0" smtClean="0"/>
              <a:t>, e </a:t>
            </a:r>
            <a:r>
              <a:rPr lang="pt-BR" sz="2400" b="1" dirty="0" smtClean="0">
                <a:solidFill>
                  <a:srgbClr val="FFFF00"/>
                </a:solidFill>
              </a:rPr>
              <a:t>não</a:t>
            </a:r>
            <a:r>
              <a:rPr lang="pt-BR" sz="2400" dirty="0" smtClean="0"/>
              <a:t> sobre o </a:t>
            </a:r>
            <a:r>
              <a:rPr lang="pt-BR" sz="2400" dirty="0" err="1" smtClean="0"/>
              <a:t>AnimatedSprite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6783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0648"/>
            <a:ext cx="2639616" cy="1979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44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Pode rodar ... vamos ver o que acontece ...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2708920"/>
            <a:ext cx="704628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8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71600" y="764704"/>
            <a:ext cx="7076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Skia"/>
                <a:cs typeface="Skia"/>
              </a:rPr>
              <a:t>Ihh</a:t>
            </a:r>
            <a:r>
              <a:rPr lang="pt-BR" sz="2400" dirty="0" smtClean="0">
                <a:latin typeface="Skia"/>
                <a:cs typeface="Skia"/>
              </a:rPr>
              <a:t>... N</a:t>
            </a:r>
            <a:r>
              <a:rPr lang="pt-BR" sz="2400" dirty="0" smtClean="0">
                <a:latin typeface="Skia"/>
                <a:cs typeface="Skia"/>
              </a:rPr>
              <a:t>ão tem chão ! Onde as bananas vão parar ?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564904"/>
            <a:ext cx="3600400" cy="24161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9952" y="5013176"/>
            <a:ext cx="7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china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927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7504" y="1582341"/>
            <a:ext cx="89289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Courier"/>
                <a:cs typeface="Courier"/>
              </a:rPr>
              <a:t>final </a:t>
            </a:r>
            <a:r>
              <a:rPr lang="pt-BR" b="1" dirty="0" err="1">
                <a:latin typeface="Courier"/>
                <a:cs typeface="Courier"/>
              </a:rPr>
              <a:t>Rectangle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chao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new </a:t>
            </a:r>
            <a:r>
              <a:rPr lang="pt-BR" b="1" dirty="0" err="1">
                <a:latin typeface="Courier"/>
                <a:cs typeface="Courier"/>
              </a:rPr>
              <a:t>Rectangle</a:t>
            </a:r>
            <a:r>
              <a:rPr lang="pt-BR" b="1" dirty="0" smtClean="0">
                <a:latin typeface="Courier"/>
                <a:cs typeface="Courier"/>
              </a:rPr>
              <a:t>(</a:t>
            </a: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0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ALTURA</a:t>
            </a:r>
            <a:r>
              <a:rPr lang="pt-BR" b="1" dirty="0">
                <a:latin typeface="Courier"/>
                <a:cs typeface="Courier"/>
              </a:rPr>
              <a:t> - 2, </a:t>
            </a:r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    </a:t>
            </a:r>
            <a:r>
              <a:rPr lang="pt-BR" b="1" dirty="0" smtClean="0">
                <a:solidFill>
                  <a:srgbClr val="85B2F6"/>
                </a:solidFill>
                <a:latin typeface="Courier"/>
                <a:cs typeface="Courier"/>
              </a:rPr>
              <a:t>LARGURA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smtClean="0">
                <a:latin typeface="Courier"/>
                <a:cs typeface="Courier"/>
              </a:rPr>
              <a:t>2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err="1">
                <a:latin typeface="Courier"/>
                <a:cs typeface="Courier"/>
              </a:rPr>
              <a:t>getVertexBufferObjectManager</a:t>
            </a:r>
            <a:r>
              <a:rPr lang="pt-BR" b="1" dirty="0">
                <a:latin typeface="Courier"/>
                <a:cs typeface="Courier"/>
              </a:rPr>
              <a:t>())</a:t>
            </a:r>
            <a:r>
              <a:rPr lang="pt-BR" b="1" dirty="0" smtClean="0">
                <a:latin typeface="Courier"/>
                <a:cs typeface="Courier"/>
              </a:rPr>
              <a:t>;</a:t>
            </a:r>
          </a:p>
          <a:p>
            <a:endParaRPr lang="pt-BR" b="1" dirty="0">
              <a:latin typeface="Courier"/>
              <a:cs typeface="Courier"/>
            </a:endParaRPr>
          </a:p>
          <a:p>
            <a:r>
              <a:rPr lang="pt-BR" b="1" dirty="0" smtClean="0">
                <a:latin typeface="Courier"/>
                <a:cs typeface="Courier"/>
              </a:rPr>
              <a:t>final </a:t>
            </a:r>
            <a:r>
              <a:rPr lang="pt-BR" b="1" dirty="0" err="1">
                <a:latin typeface="Courier"/>
                <a:cs typeface="Courier"/>
              </a:rPr>
              <a:t>FixtureDef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material</a:t>
            </a:r>
            <a:r>
              <a:rPr lang="pt-BR" b="1" dirty="0" smtClean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PhysicsFactory.</a:t>
            </a:r>
            <a:r>
              <a:rPr lang="pt-BR" b="1" i="1" dirty="0" err="1">
                <a:latin typeface="Courier"/>
                <a:cs typeface="Courier"/>
              </a:rPr>
              <a:t>createFixtureDef</a:t>
            </a:r>
            <a:r>
              <a:rPr lang="pt-BR" b="1" i="1" dirty="0" smtClean="0">
                <a:latin typeface="Courier"/>
                <a:cs typeface="Courier"/>
              </a:rPr>
              <a:t>(</a:t>
            </a: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0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0.8f</a:t>
            </a:r>
            <a:r>
              <a:rPr lang="pt-BR" b="1" i="1" dirty="0">
                <a:latin typeface="Courier"/>
                <a:cs typeface="Courier"/>
              </a:rPr>
              <a:t>, </a:t>
            </a:r>
            <a:r>
              <a:rPr lang="pt-BR" b="1" i="1" dirty="0" smtClean="0">
                <a:latin typeface="Courier"/>
                <a:cs typeface="Courier"/>
              </a:rPr>
              <a:t>//cama pula-pula</a:t>
            </a: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0.5f</a:t>
            </a:r>
          </a:p>
          <a:p>
            <a:r>
              <a:rPr lang="pt-BR" b="1" i="1" dirty="0" smtClean="0">
                <a:latin typeface="Courier"/>
                <a:cs typeface="Courier"/>
              </a:rPr>
              <a:t>)</a:t>
            </a:r>
            <a:r>
              <a:rPr lang="pt-BR" b="1" i="1" dirty="0">
                <a:latin typeface="Courier"/>
                <a:cs typeface="Courier"/>
              </a:rPr>
              <a:t>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endParaRPr lang="pt-BR" dirty="0">
              <a:latin typeface="Courier"/>
              <a:cs typeface="Courier"/>
            </a:endParaRPr>
          </a:p>
          <a:p>
            <a:r>
              <a:rPr lang="pt-BR" dirty="0" err="1" smtClean="0">
                <a:latin typeface="Courier"/>
                <a:cs typeface="Courier"/>
              </a:rPr>
              <a:t>PhysicsFactory.</a:t>
            </a:r>
            <a:r>
              <a:rPr lang="pt-BR" i="1" dirty="0" err="1" smtClean="0">
                <a:latin typeface="Courier"/>
                <a:cs typeface="Courier"/>
              </a:rPr>
              <a:t>createBoxBody</a:t>
            </a:r>
            <a:r>
              <a:rPr lang="pt-BR" i="1" dirty="0">
                <a:latin typeface="Courier"/>
                <a:cs typeface="Courier"/>
              </a:rPr>
              <a:t>(</a:t>
            </a:r>
            <a:r>
              <a:rPr lang="pt-BR" i="1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mundo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 err="1">
                <a:solidFill>
                  <a:srgbClr val="FFFF00"/>
                </a:solidFill>
                <a:latin typeface="Courier"/>
                <a:cs typeface="Courier"/>
              </a:rPr>
              <a:t>chao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 err="1">
                <a:latin typeface="Courier"/>
                <a:cs typeface="Courier"/>
              </a:rPr>
              <a:t>BodyType.</a:t>
            </a:r>
            <a:r>
              <a:rPr lang="pt-BR" i="1" dirty="0" err="1">
                <a:solidFill>
                  <a:srgbClr val="CCFFCC"/>
                </a:solidFill>
                <a:latin typeface="Courier"/>
                <a:cs typeface="Courier"/>
              </a:rPr>
              <a:t>StaticBody</a:t>
            </a:r>
            <a:r>
              <a:rPr lang="pt-BR" i="1" dirty="0">
                <a:latin typeface="Courier"/>
                <a:cs typeface="Courier"/>
              </a:rPr>
              <a:t>, </a:t>
            </a:r>
            <a:r>
              <a:rPr lang="pt-BR" i="1" dirty="0" smtClean="0">
                <a:solidFill>
                  <a:srgbClr val="CCFFCC"/>
                </a:solidFill>
                <a:latin typeface="Courier"/>
                <a:cs typeface="Courier"/>
              </a:rPr>
              <a:t>material</a:t>
            </a:r>
            <a:r>
              <a:rPr lang="pt-BR" i="1" dirty="0" smtClean="0">
                <a:latin typeface="Courier"/>
                <a:cs typeface="Courier"/>
              </a:rPr>
              <a:t>)</a:t>
            </a:r>
            <a:r>
              <a:rPr lang="pt-BR" i="1" dirty="0">
                <a:latin typeface="Courier"/>
                <a:cs typeface="Courier"/>
              </a:rPr>
              <a:t>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cena</a:t>
            </a:r>
            <a:r>
              <a:rPr lang="pt-BR" dirty="0" err="1" smtClean="0">
                <a:latin typeface="Courier"/>
                <a:cs typeface="Courier"/>
              </a:rPr>
              <a:t>.attachChild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FFFF00"/>
                </a:solidFill>
                <a:latin typeface="Courier"/>
                <a:cs typeface="Courier"/>
              </a:rPr>
              <a:t>chao</a:t>
            </a:r>
            <a:r>
              <a:rPr lang="pt-BR" dirty="0">
                <a:latin typeface="Courier"/>
                <a:cs typeface="Courier"/>
              </a:rPr>
              <a:t>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16632"/>
            <a:ext cx="387858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err="1">
                <a:latin typeface="Courier"/>
                <a:cs typeface="Courier"/>
              </a:rPr>
              <a:t>onCreateScene</a:t>
            </a:r>
            <a:r>
              <a:rPr lang="pt-BR" sz="3200" b="1" dirty="0">
                <a:latin typeface="Courier"/>
                <a:cs typeface="Courier"/>
              </a:rPr>
              <a:t>()</a:t>
            </a:r>
            <a:endParaRPr lang="pt-BR" sz="3200" b="1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6220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0648"/>
            <a:ext cx="2639616" cy="1979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0" y="404664"/>
            <a:ext cx="44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Pode rodar ... vamos ver o que acontece ...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0888"/>
            <a:ext cx="7344816" cy="412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15616" y="2348880"/>
            <a:ext cx="6912768" cy="396044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Connector 4"/>
          <p:cNvCxnSpPr/>
          <p:nvPr/>
        </p:nvCxnSpPr>
        <p:spPr>
          <a:xfrm>
            <a:off x="1115616" y="2996952"/>
            <a:ext cx="6912768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87624" y="2242772"/>
            <a:ext cx="2915982" cy="58477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3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KillingMoscas</a:t>
            </a:r>
            <a:endParaRPr lang="x-none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0232" y="2276872"/>
            <a:ext cx="4699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0</a:t>
            </a:r>
            <a:endParaRPr lang="x-none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8" name="Picture 7" descr="mosc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140968"/>
            <a:ext cx="584200" cy="6985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907704" y="3861048"/>
            <a:ext cx="3528392" cy="2448272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436096" y="4797152"/>
            <a:ext cx="2592288" cy="151216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5724128" y="2996952"/>
            <a:ext cx="2304256" cy="1800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dedo_indicado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284984"/>
            <a:ext cx="3107184" cy="206943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5616" y="5949280"/>
            <a:ext cx="89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SCENE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380312" y="2636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LINE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59632" y="371703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Sprite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87824" y="4941168"/>
            <a:ext cx="166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Physics</a:t>
            </a:r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 Box2D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99992" y="2420888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FF00"/>
                </a:solidFill>
                <a:latin typeface="Skia"/>
                <a:cs typeface="Skia"/>
              </a:rPr>
              <a:t>TrueType </a:t>
            </a:r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Font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2627784" y="3212976"/>
            <a:ext cx="3600400" cy="1224136"/>
          </a:xfrm>
          <a:prstGeom prst="cloudCallout">
            <a:avLst>
              <a:gd name="adj1" fmla="val -29637"/>
              <a:gd name="adj2" fmla="val 7869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dirty="0" smtClean="0">
                <a:solidFill>
                  <a:srgbClr val="B7FF64"/>
                </a:solidFill>
                <a:latin typeface="Skia"/>
                <a:cs typeface="Skia"/>
              </a:rPr>
              <a:t>Sprite </a:t>
            </a:r>
            <a:r>
              <a:rPr lang="pt-BR" sz="1700" dirty="0" err="1" smtClean="0">
                <a:solidFill>
                  <a:srgbClr val="B7FF64"/>
                </a:solidFill>
                <a:latin typeface="Skia"/>
                <a:cs typeface="Skia"/>
              </a:rPr>
              <a:t>Modifier</a:t>
            </a:r>
            <a:endParaRPr lang="pt-BR" sz="1700" dirty="0" smtClean="0">
              <a:solidFill>
                <a:srgbClr val="B7FF64"/>
              </a:solidFill>
              <a:latin typeface="Skia"/>
              <a:cs typeface="Skia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MoveModifier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RotationModifier</a:t>
            </a:r>
            <a:endParaRPr lang="pt-BR" sz="1700" dirty="0" smtClean="0">
              <a:latin typeface="Courier"/>
              <a:cs typeface="Courier"/>
            </a:endParaRPr>
          </a:p>
          <a:p>
            <a:pPr algn="ctr"/>
            <a:r>
              <a:rPr lang="pt-BR" sz="1700" dirty="0" err="1" smtClean="0">
                <a:latin typeface="Courier"/>
                <a:cs typeface="Courier"/>
              </a:rPr>
              <a:t>JumpModifier</a:t>
            </a:r>
            <a:endParaRPr lang="pt-BR" sz="17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31640" y="5301208"/>
            <a:ext cx="126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 smtClean="0">
                <a:solidFill>
                  <a:srgbClr val="FFFF00"/>
                </a:solidFill>
                <a:latin typeface="Skia"/>
                <a:cs typeface="Skia"/>
              </a:rPr>
              <a:t>TouchArea</a:t>
            </a:r>
            <a:endParaRPr lang="pt-BR" b="1" dirty="0">
              <a:solidFill>
                <a:srgbClr val="FFFF00"/>
              </a:solidFill>
              <a:latin typeface="Skia"/>
              <a:cs typeface="Ski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520" y="1268760"/>
            <a:ext cx="87682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latin typeface="Skia"/>
                <a:cs typeface="Skia"/>
              </a:rPr>
              <a:t>Mudan</a:t>
            </a:r>
            <a:r>
              <a:rPr lang="pt-BR" sz="4000" dirty="0" smtClean="0">
                <a:latin typeface="Skia"/>
                <a:cs typeface="Skia"/>
              </a:rPr>
              <a:t>ça nos planos ... (pra melhor !)</a:t>
            </a:r>
            <a:endParaRPr lang="pt-BR" sz="4000" dirty="0">
              <a:latin typeface="Skia"/>
              <a:cs typeface="Ski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4" y="2132856"/>
            <a:ext cx="7488832" cy="439248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8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8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8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19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35" y="3743"/>
            <a:ext cx="3253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Fazendo a rapa das bananas ...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04664"/>
            <a:ext cx="9144000" cy="6247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err="1">
                <a:latin typeface="Courier"/>
                <a:cs typeface="Courier"/>
              </a:rPr>
              <a:t>CollisionHandler</a:t>
            </a:r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err="1">
                <a:latin typeface="Courier"/>
                <a:cs typeface="Courier"/>
              </a:rPr>
              <a:t>handlerColisoes</a:t>
            </a:r>
            <a:r>
              <a:rPr lang="pt-BR" sz="1600" dirty="0">
                <a:latin typeface="Courier"/>
                <a:cs typeface="Courier"/>
              </a:rPr>
              <a:t> = </a:t>
            </a:r>
            <a:r>
              <a:rPr lang="pt-BR" sz="1600" b="1" dirty="0">
                <a:latin typeface="Courier"/>
                <a:cs typeface="Courier"/>
              </a:rPr>
              <a:t>new </a:t>
            </a:r>
            <a:r>
              <a:rPr lang="pt-BR" sz="1600" b="1" dirty="0" err="1">
                <a:latin typeface="Courier"/>
                <a:cs typeface="Courier"/>
              </a:rPr>
              <a:t>CollisionHandler</a:t>
            </a:r>
            <a:r>
              <a:rPr lang="pt-BR" sz="1600" b="1" dirty="0">
                <a:latin typeface="Courier"/>
                <a:cs typeface="Courier"/>
              </a:rPr>
              <a:t>(new </a:t>
            </a:r>
            <a:r>
              <a:rPr lang="pt-BR" sz="1600" b="1" dirty="0" err="1">
                <a:latin typeface="Courier"/>
                <a:cs typeface="Courier"/>
              </a:rPr>
              <a:t>ICollisionCallback</a:t>
            </a:r>
            <a:r>
              <a:rPr lang="pt-BR" sz="1600" b="1" dirty="0">
                <a:latin typeface="Courier"/>
                <a:cs typeface="Courier"/>
              </a:rPr>
              <a:t>(){</a:t>
            </a:r>
          </a:p>
          <a:p>
            <a:r>
              <a:rPr lang="pt-BR" sz="1600" dirty="0">
                <a:latin typeface="Courier"/>
                <a:cs typeface="Courier"/>
              </a:rPr>
              <a:t>	@</a:t>
            </a:r>
            <a:r>
              <a:rPr lang="pt-BR" sz="1600" dirty="0" err="1">
                <a:latin typeface="Courier"/>
                <a:cs typeface="Courier"/>
              </a:rPr>
              <a:t>Override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	</a:t>
            </a:r>
            <a:r>
              <a:rPr lang="pt-BR" sz="1600" b="1" dirty="0" err="1">
                <a:latin typeface="Courier"/>
                <a:cs typeface="Courier"/>
              </a:rPr>
              <a:t>public</a:t>
            </a:r>
            <a:r>
              <a:rPr lang="pt-BR" sz="1600" b="1" dirty="0">
                <a:latin typeface="Courier"/>
                <a:cs typeface="Courier"/>
              </a:rPr>
              <a:t> </a:t>
            </a:r>
            <a:r>
              <a:rPr lang="pt-BR" sz="1600" b="1" dirty="0" err="1">
                <a:latin typeface="Courier"/>
                <a:cs typeface="Courier"/>
              </a:rPr>
              <a:t>boolean</a:t>
            </a:r>
            <a:r>
              <a:rPr lang="pt-BR" sz="1600" b="1" dirty="0">
                <a:latin typeface="Courier"/>
                <a:cs typeface="Courier"/>
              </a:rPr>
              <a:t> </a:t>
            </a:r>
            <a:r>
              <a:rPr lang="pt-BR" sz="1600" b="1" dirty="0" err="1">
                <a:latin typeface="Courier"/>
                <a:cs typeface="Courier"/>
              </a:rPr>
              <a:t>onCollision</a:t>
            </a:r>
            <a:r>
              <a:rPr lang="pt-BR" sz="1600" b="1" dirty="0">
                <a:latin typeface="Courier"/>
                <a:cs typeface="Courier"/>
              </a:rPr>
              <a:t>(</a:t>
            </a:r>
            <a:r>
              <a:rPr lang="pt-BR" sz="1600" b="1" dirty="0" err="1">
                <a:latin typeface="Courier"/>
                <a:cs typeface="Courier"/>
              </a:rPr>
              <a:t>IShape</a:t>
            </a:r>
            <a:r>
              <a:rPr lang="pt-BR" sz="1600" b="1" dirty="0">
                <a:latin typeface="Courier"/>
                <a:cs typeface="Courier"/>
              </a:rPr>
              <a:t> mosca, </a:t>
            </a:r>
            <a:r>
              <a:rPr lang="pt-BR" sz="1600" b="1" dirty="0" err="1">
                <a:latin typeface="Courier"/>
                <a:cs typeface="Courier"/>
              </a:rPr>
              <a:t>IShape</a:t>
            </a:r>
            <a:r>
              <a:rPr lang="pt-BR" sz="1600" b="1" dirty="0">
                <a:latin typeface="Courier"/>
                <a:cs typeface="Courier"/>
              </a:rPr>
              <a:t> banana) {</a:t>
            </a:r>
          </a:p>
          <a:p>
            <a:r>
              <a:rPr lang="pt-BR" sz="1600" dirty="0">
                <a:latin typeface="Courier"/>
                <a:cs typeface="Courier"/>
              </a:rPr>
              <a:t>		</a:t>
            </a:r>
            <a:endParaRPr lang="pt-BR" sz="1600" dirty="0" smtClean="0">
              <a:latin typeface="Courier"/>
              <a:cs typeface="Courier"/>
            </a:endParaRPr>
          </a:p>
          <a:p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 err="1" smtClean="0">
                <a:latin typeface="Courier"/>
                <a:cs typeface="Courier"/>
              </a:rPr>
              <a:t>Body</a:t>
            </a:r>
            <a:r>
              <a:rPr lang="pt-BR" sz="1600" dirty="0" smtClean="0"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corpo = </a:t>
            </a:r>
            <a:r>
              <a:rPr lang="pt-BR" sz="1600" dirty="0" err="1">
                <a:latin typeface="Courier"/>
                <a:cs typeface="Courier"/>
              </a:rPr>
              <a:t>mundo.getPhysicsConnectorManager</a:t>
            </a:r>
            <a:r>
              <a:rPr lang="pt-BR" sz="1600" dirty="0">
                <a:latin typeface="Courier"/>
                <a:cs typeface="Courier"/>
              </a:rPr>
              <a:t>().</a:t>
            </a:r>
            <a:r>
              <a:rPr lang="pt-BR" sz="1600" dirty="0" err="1">
                <a:latin typeface="Courier"/>
                <a:cs typeface="Courier"/>
              </a:rPr>
              <a:t>findBodyByShape</a:t>
            </a:r>
            <a:r>
              <a:rPr lang="pt-BR" sz="1600" dirty="0">
                <a:latin typeface="Courier"/>
                <a:cs typeface="Courier"/>
              </a:rPr>
              <a:t>(banana)</a:t>
            </a:r>
            <a:r>
              <a:rPr lang="pt-BR" sz="1600" dirty="0" smtClean="0">
                <a:latin typeface="Courier"/>
                <a:cs typeface="Courier"/>
              </a:rPr>
              <a:t>;</a:t>
            </a:r>
            <a:r>
              <a:rPr lang="pt-BR" sz="1600" dirty="0">
                <a:latin typeface="Courier"/>
                <a:cs typeface="Courier"/>
              </a:rPr>
              <a:t>	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err="1" smtClean="0">
                <a:latin typeface="Courier"/>
                <a:cs typeface="Courier"/>
              </a:rPr>
              <a:t>PhysicsConnector</a:t>
            </a:r>
            <a:r>
              <a:rPr lang="pt-BR" sz="1600" dirty="0" smtClean="0"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conector = mundo</a:t>
            </a:r>
            <a:r>
              <a:rPr lang="pt-BR" sz="1600" dirty="0" smtClean="0">
                <a:latin typeface="Courier"/>
                <a:cs typeface="Courier"/>
              </a:rPr>
              <a:t>.</a:t>
            </a:r>
          </a:p>
          <a:p>
            <a:r>
              <a:rPr lang="pt-BR" sz="1600" dirty="0">
                <a:latin typeface="Courier"/>
                <a:cs typeface="Courier"/>
              </a:rPr>
              <a:t>	</a:t>
            </a:r>
            <a:r>
              <a:rPr lang="pt-BR" sz="1600" dirty="0" smtClean="0">
                <a:latin typeface="Courier"/>
                <a:cs typeface="Courier"/>
              </a:rPr>
              <a:t>	</a:t>
            </a:r>
            <a:r>
              <a:rPr lang="pt-BR" sz="1600" dirty="0" err="1" smtClean="0">
                <a:latin typeface="Courier"/>
                <a:cs typeface="Courier"/>
              </a:rPr>
              <a:t>getPhysicsConnectorManager</a:t>
            </a:r>
            <a:r>
              <a:rPr lang="pt-BR" sz="1600" dirty="0">
                <a:latin typeface="Courier"/>
                <a:cs typeface="Courier"/>
              </a:rPr>
              <a:t>()</a:t>
            </a:r>
            <a:r>
              <a:rPr lang="pt-BR" sz="1600" dirty="0" smtClean="0">
                <a:latin typeface="Courier"/>
                <a:cs typeface="Courier"/>
              </a:rPr>
              <a:t>.</a:t>
            </a:r>
          </a:p>
          <a:p>
            <a:r>
              <a:rPr lang="pt-BR" sz="1600" dirty="0" smtClean="0">
                <a:latin typeface="Courier"/>
                <a:cs typeface="Courier"/>
              </a:rPr>
              <a:t>		</a:t>
            </a:r>
            <a:r>
              <a:rPr lang="pt-BR" sz="1600" dirty="0" err="1" smtClean="0">
                <a:latin typeface="Courier"/>
                <a:cs typeface="Courier"/>
              </a:rPr>
              <a:t>findPhysicsConnectorByShape</a:t>
            </a:r>
            <a:r>
              <a:rPr lang="pt-BR" sz="1600" dirty="0">
                <a:latin typeface="Courier"/>
                <a:cs typeface="Courier"/>
              </a:rPr>
              <a:t>(banana)</a:t>
            </a:r>
            <a:r>
              <a:rPr lang="pt-BR" sz="1600" dirty="0" smtClean="0">
                <a:latin typeface="Courier"/>
                <a:cs typeface="Courier"/>
              </a:rPr>
              <a:t>;</a:t>
            </a:r>
          </a:p>
          <a:p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    //</a:t>
            </a:r>
            <a:r>
              <a:rPr lang="pt-BR" sz="1600" dirty="0" err="1" smtClean="0">
                <a:latin typeface="Courier"/>
                <a:cs typeface="Courier"/>
              </a:rPr>
              <a:t>mundo.unregisterPhysicsConnector</a:t>
            </a:r>
            <a:r>
              <a:rPr lang="pt-BR" sz="1600" dirty="0">
                <a:latin typeface="Courier"/>
                <a:cs typeface="Courier"/>
              </a:rPr>
              <a:t>(conector);</a:t>
            </a:r>
          </a:p>
          <a:p>
            <a:r>
              <a:rPr lang="pt-BR" sz="1600" dirty="0"/>
              <a:t>		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    //</a:t>
            </a:r>
            <a:r>
              <a:rPr lang="pt-BR" sz="1600" dirty="0" err="1" smtClean="0">
                <a:latin typeface="Courier"/>
                <a:cs typeface="Courier"/>
              </a:rPr>
              <a:t>mundo.destroyBody</a:t>
            </a:r>
            <a:r>
              <a:rPr lang="pt-BR" sz="1600" dirty="0">
                <a:latin typeface="Courier"/>
                <a:cs typeface="Courier"/>
              </a:rPr>
              <a:t>(corpo)</a:t>
            </a:r>
            <a:r>
              <a:rPr lang="pt-BR" sz="1600" dirty="0" smtClean="0">
                <a:latin typeface="Courier"/>
                <a:cs typeface="Courier"/>
              </a:rPr>
              <a:t>;   </a:t>
            </a:r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 </a:t>
            </a:r>
          </a:p>
          <a:p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 </a:t>
            </a:r>
            <a:r>
              <a:rPr lang="pt-BR" sz="1600" dirty="0" err="1" smtClean="0">
                <a:latin typeface="Courier"/>
                <a:cs typeface="Courier"/>
              </a:rPr>
              <a:t>banana.detachSelf</a:t>
            </a:r>
            <a:r>
              <a:rPr lang="pt-BR" sz="1600" dirty="0">
                <a:latin typeface="Courier"/>
                <a:cs typeface="Courier"/>
              </a:rPr>
              <a:t>();</a:t>
            </a:r>
          </a:p>
          <a:p>
            <a:endParaRPr lang="pt-BR" sz="1600" dirty="0" smtClean="0">
              <a:latin typeface="Courier"/>
              <a:cs typeface="Courier"/>
            </a:endParaRPr>
          </a:p>
          <a:p>
            <a:endParaRPr lang="pt-BR" sz="1600" dirty="0">
              <a:latin typeface="Courier"/>
              <a:cs typeface="Courier"/>
            </a:endParaRPr>
          </a:p>
          <a:p>
            <a:r>
              <a:rPr lang="pt-BR" sz="1600" dirty="0" smtClean="0">
                <a:latin typeface="Courier"/>
                <a:cs typeface="Courier"/>
              </a:rPr>
              <a:t>    </a:t>
            </a:r>
            <a:r>
              <a:rPr lang="pt-BR" sz="1600" dirty="0" err="1" smtClean="0">
                <a:latin typeface="Courier"/>
                <a:cs typeface="Courier"/>
              </a:rPr>
              <a:t>listaDeColisoes.remove</a:t>
            </a:r>
            <a:r>
              <a:rPr lang="pt-BR" sz="1600" dirty="0">
                <a:latin typeface="Courier"/>
                <a:cs typeface="Courier"/>
              </a:rPr>
              <a:t>(banana);</a:t>
            </a:r>
          </a:p>
          <a:p>
            <a:r>
              <a:rPr lang="pt-BR" sz="1600" dirty="0" smtClean="0">
                <a:latin typeface="Courier"/>
                <a:cs typeface="Courier"/>
              </a:rPr>
              <a:t>    </a:t>
            </a:r>
            <a:r>
              <a:rPr lang="pt-BR" sz="1600" dirty="0" err="1" smtClean="0">
                <a:latin typeface="Courier"/>
                <a:cs typeface="Courier"/>
              </a:rPr>
              <a:t>txPontuacao.setText</a:t>
            </a:r>
            <a:r>
              <a:rPr lang="pt-BR" sz="1600" dirty="0">
                <a:latin typeface="Courier"/>
                <a:cs typeface="Courier"/>
              </a:rPr>
              <a:t>(++placar + "");</a:t>
            </a:r>
          </a:p>
          <a:p>
            <a:r>
              <a:rPr lang="pt-BR" sz="1600" b="1" dirty="0" smtClean="0">
                <a:latin typeface="Courier"/>
                <a:cs typeface="Courier"/>
              </a:rPr>
              <a:t>    	</a:t>
            </a:r>
            <a:r>
              <a:rPr lang="pt-BR" sz="1600" b="1" dirty="0" err="1" smtClean="0">
                <a:latin typeface="Courier"/>
                <a:cs typeface="Courier"/>
              </a:rPr>
              <a:t>return</a:t>
            </a:r>
            <a:r>
              <a:rPr lang="pt-BR" sz="1600" b="1" dirty="0" smtClean="0">
                <a:latin typeface="Courier"/>
                <a:cs typeface="Courier"/>
              </a:rPr>
              <a:t> </a:t>
            </a:r>
            <a:r>
              <a:rPr lang="pt-BR" sz="1600" b="1" dirty="0">
                <a:latin typeface="Courier"/>
                <a:cs typeface="Courier"/>
              </a:rPr>
              <a:t>false;</a:t>
            </a:r>
          </a:p>
          <a:p>
            <a:r>
              <a:rPr lang="pt-BR" sz="1600" dirty="0">
                <a:latin typeface="Courier"/>
                <a:cs typeface="Courier"/>
              </a:rPr>
              <a:t>	}}, mosca, </a:t>
            </a:r>
            <a:r>
              <a:rPr lang="pt-BR" sz="1600" dirty="0" err="1">
                <a:latin typeface="Courier"/>
                <a:cs typeface="Courier"/>
              </a:rPr>
              <a:t>listaDeColisoes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  <a:p>
            <a:r>
              <a:rPr lang="pt-BR" sz="1600" dirty="0">
                <a:latin typeface="Courier"/>
                <a:cs typeface="Courier"/>
              </a:rPr>
              <a:t> </a:t>
            </a:r>
          </a:p>
          <a:p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err="1">
                <a:latin typeface="Courier"/>
                <a:cs typeface="Courier"/>
              </a:rPr>
              <a:t>cena.registerUpdateHandler</a:t>
            </a:r>
            <a:r>
              <a:rPr lang="pt-BR" sz="1600" dirty="0">
                <a:latin typeface="Courier"/>
                <a:cs typeface="Courier"/>
              </a:rPr>
              <a:t>(</a:t>
            </a:r>
            <a:r>
              <a:rPr lang="pt-BR" sz="1600" dirty="0" err="1">
                <a:latin typeface="Courier"/>
                <a:cs typeface="Courier"/>
              </a:rPr>
              <a:t>handlerColisoes</a:t>
            </a:r>
            <a:r>
              <a:rPr lang="pt-BR" sz="1600" dirty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3112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589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Um jogo </a:t>
            </a:r>
            <a:r>
              <a:rPr lang="pt-BR" sz="2400" dirty="0" smtClean="0">
                <a:latin typeface="Skia"/>
                <a:cs typeface="Skia"/>
              </a:rPr>
              <a:t>é semelhante á cena de um filme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2708920"/>
            <a:ext cx="693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Para se criar um jogo </a:t>
            </a:r>
            <a:r>
              <a:rPr lang="pt-BR" sz="2400" dirty="0" smtClean="0">
                <a:latin typeface="Skia"/>
                <a:cs typeface="Skia"/>
              </a:rPr>
              <a:t>é preciso estudo e dedicação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717032"/>
            <a:ext cx="8558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Skia"/>
                <a:cs typeface="Skia"/>
              </a:rPr>
              <a:t>AndEngine</a:t>
            </a:r>
            <a:r>
              <a:rPr lang="pt-BR" sz="2400" dirty="0" smtClean="0">
                <a:latin typeface="Skia"/>
                <a:cs typeface="Skia"/>
              </a:rPr>
              <a:t> possui todas as funcionalidade para criar Jogos 2D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4653136"/>
            <a:ext cx="728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Jogos s</a:t>
            </a:r>
            <a:r>
              <a:rPr lang="pt-BR" sz="2400" dirty="0" smtClean="0">
                <a:latin typeface="Skia"/>
                <a:cs typeface="Skia"/>
              </a:rPr>
              <a:t>ão os aplicativo mais baixados do </a:t>
            </a:r>
            <a:r>
              <a:rPr lang="pt-BR" sz="2400" dirty="0" err="1" smtClean="0">
                <a:latin typeface="Skia"/>
                <a:cs typeface="Skia"/>
              </a:rPr>
              <a:t>GooglePlay</a:t>
            </a:r>
            <a:endParaRPr lang="pt-BR" sz="2400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30729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2098" y="2924944"/>
            <a:ext cx="58304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err="1" smtClean="0">
                <a:solidFill>
                  <a:srgbClr val="CCFFCC"/>
                </a:solidFill>
                <a:latin typeface="Skia"/>
                <a:cs typeface="Skia"/>
              </a:rPr>
              <a:t>StoryBoard</a:t>
            </a:r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 bem definido</a:t>
            </a:r>
          </a:p>
          <a:p>
            <a:pPr algn="ctr"/>
            <a:endParaRPr lang="pt-BR" sz="4000" dirty="0">
              <a:latin typeface="Skia"/>
              <a:cs typeface="Skia"/>
            </a:endParaRPr>
          </a:p>
          <a:p>
            <a:pPr algn="ctr"/>
            <a:r>
              <a:rPr lang="pt-BR" sz="4000" dirty="0" smtClean="0">
                <a:latin typeface="Skia"/>
                <a:cs typeface="Skia"/>
              </a:rPr>
              <a:t>(hist</a:t>
            </a:r>
            <a:r>
              <a:rPr lang="pt-BR" sz="4000" dirty="0" smtClean="0">
                <a:latin typeface="Skia"/>
                <a:cs typeface="Skia"/>
              </a:rPr>
              <a:t>ória)</a:t>
            </a:r>
            <a:endParaRPr lang="pt-BR" sz="4000" dirty="0">
              <a:latin typeface="Skia"/>
              <a:cs typeface="Sk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1844824"/>
            <a:ext cx="1738220" cy="4795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6309320"/>
            <a:ext cx="399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 Seu amigo designer pode te ajudar 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7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49909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Ranking e pontua</a:t>
            </a:r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ção</a:t>
            </a:r>
            <a:endParaRPr lang="pt-BR" sz="2400" dirty="0" smtClean="0">
              <a:solidFill>
                <a:srgbClr val="CCFFCC"/>
              </a:solidFill>
              <a:latin typeface="Skia"/>
              <a:cs typeface="Skia"/>
            </a:endParaRPr>
          </a:p>
          <a:p>
            <a:pPr algn="ctr"/>
            <a:endParaRPr lang="pt-BR" sz="2400" dirty="0">
              <a:latin typeface="Skia"/>
              <a:cs typeface="Skia"/>
            </a:endParaRPr>
          </a:p>
          <a:p>
            <a:pPr algn="ctr"/>
            <a:r>
              <a:rPr lang="pt-BR" sz="2400" dirty="0" smtClean="0">
                <a:latin typeface="Skia"/>
                <a:cs typeface="Skia"/>
              </a:rPr>
              <a:t>(desafios)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287077"/>
            <a:ext cx="2318668" cy="231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2204864"/>
            <a:ext cx="69043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CFFCC"/>
                </a:solidFill>
                <a:latin typeface="Skia"/>
                <a:cs typeface="Skia"/>
              </a:rPr>
              <a:t>Estudo sobre os </a:t>
            </a:r>
            <a:r>
              <a:rPr lang="pt-BR" sz="2400" dirty="0" err="1" smtClean="0">
                <a:solidFill>
                  <a:srgbClr val="CCFFCC"/>
                </a:solidFill>
                <a:latin typeface="Skia"/>
                <a:cs typeface="Skia"/>
              </a:rPr>
              <a:t>devices</a:t>
            </a:r>
            <a:r>
              <a:rPr lang="pt-BR" sz="2400" dirty="0" smtClean="0">
                <a:solidFill>
                  <a:srgbClr val="CCFFCC"/>
                </a:solidFill>
                <a:latin typeface="Skia"/>
                <a:cs typeface="Skia"/>
              </a:rPr>
              <a:t> que poder</a:t>
            </a:r>
            <a:r>
              <a:rPr lang="pt-BR" sz="2400" dirty="0" smtClean="0">
                <a:solidFill>
                  <a:srgbClr val="CCFFCC"/>
                </a:solidFill>
                <a:latin typeface="Skia"/>
                <a:cs typeface="Skia"/>
              </a:rPr>
              <a:t>ão rodar o jogo</a:t>
            </a:r>
          </a:p>
          <a:p>
            <a:pPr algn="ctr"/>
            <a:endParaRPr lang="pt-BR" sz="2400" dirty="0">
              <a:latin typeface="Skia"/>
              <a:cs typeface="Skia"/>
            </a:endParaRPr>
          </a:p>
          <a:p>
            <a:pPr algn="ctr"/>
            <a:r>
              <a:rPr lang="pt-BR" sz="2400" dirty="0" smtClean="0">
                <a:latin typeface="Skia"/>
                <a:cs typeface="Skia"/>
              </a:rPr>
              <a:t>(usabilidade)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933056"/>
            <a:ext cx="396844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6309320"/>
            <a:ext cx="80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Tablet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3717032"/>
            <a:ext cx="2544117" cy="2433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48264" y="6309320"/>
            <a:ext cx="143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SmartPhone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115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177980" cy="4785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221196" y="548680"/>
            <a:ext cx="781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Aplausos</a:t>
            </a:r>
            <a:r>
              <a:rPr lang="en-US" sz="3600" dirty="0" smtClean="0"/>
              <a:t> </a:t>
            </a:r>
            <a:r>
              <a:rPr lang="en-US" sz="3600" dirty="0" err="1" smtClean="0"/>
              <a:t>para</a:t>
            </a:r>
            <a:r>
              <a:rPr lang="en-US" sz="3600" dirty="0" smtClean="0"/>
              <a:t> </a:t>
            </a:r>
            <a:r>
              <a:rPr lang="en-US" sz="3600" dirty="0" smtClean="0"/>
              <a:t>o </a:t>
            </a:r>
            <a:r>
              <a:rPr lang="en-US" sz="3600" dirty="0" err="1" smtClean="0"/>
              <a:t>nosso</a:t>
            </a:r>
            <a:r>
              <a:rPr lang="en-US" sz="3600" dirty="0" smtClean="0"/>
              <a:t> </a:t>
            </a:r>
            <a:r>
              <a:rPr lang="en-US" sz="3600" dirty="0" err="1" smtClean="0"/>
              <a:t>primeiro</a:t>
            </a:r>
            <a:r>
              <a:rPr lang="en-US" sz="3600" dirty="0" smtClean="0"/>
              <a:t> </a:t>
            </a:r>
            <a:r>
              <a:rPr lang="en-US" sz="3600" dirty="0" err="1" smtClean="0"/>
              <a:t>jogo</a:t>
            </a:r>
            <a:r>
              <a:rPr lang="en-US" sz="3600" dirty="0" smtClean="0"/>
              <a:t>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6351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5696" y="1916832"/>
            <a:ext cx="524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Obrigado </a:t>
            </a:r>
            <a:r>
              <a:rPr lang="en-US" sz="3600" dirty="0" err="1" smtClean="0"/>
              <a:t>por</a:t>
            </a:r>
            <a:r>
              <a:rPr lang="en-US" sz="3600" dirty="0" smtClean="0"/>
              <a:t> </a:t>
            </a:r>
            <a:r>
              <a:rPr lang="en-US" sz="3600" dirty="0" err="1" smtClean="0"/>
              <a:t>participar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6093296"/>
            <a:ext cx="334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odair.bonin@mobideas.com.br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5949280"/>
            <a:ext cx="3276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27784" y="2924944"/>
            <a:ext cx="3816424" cy="2592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996952"/>
            <a:ext cx="3657600" cy="24444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27984" y="2996952"/>
            <a:ext cx="190889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Textura</a:t>
            </a:r>
            <a:endParaRPr lang="x-none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5076056" y="116632"/>
            <a:ext cx="3960440" cy="1512168"/>
          </a:xfrm>
          <a:prstGeom prst="wedgeRectCallout">
            <a:avLst>
              <a:gd name="adj1" fmla="val -47705"/>
              <a:gd name="adj2" fmla="val 1498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FF00"/>
                </a:solidFill>
              </a:rPr>
              <a:t>Textura</a:t>
            </a:r>
            <a:r>
              <a:rPr lang="pt-BR" dirty="0" smtClean="0"/>
              <a:t> é a imagem na memória gráfica. No </a:t>
            </a:r>
            <a:r>
              <a:rPr lang="pt-BR" dirty="0" err="1" smtClean="0"/>
              <a:t>Android</a:t>
            </a:r>
            <a:r>
              <a:rPr lang="pt-BR" dirty="0" smtClean="0"/>
              <a:t>, a largura e altura deve ser em potência de 2 </a:t>
            </a:r>
          </a:p>
          <a:p>
            <a:pPr algn="ctr"/>
            <a:r>
              <a:rPr lang="pt-BR" dirty="0" smtClean="0"/>
              <a:t>(32, 64, 128 ...)</a:t>
            </a:r>
            <a:endParaRPr lang="pt-BR" dirty="0"/>
          </a:p>
        </p:txBody>
      </p:sp>
      <p:sp>
        <p:nvSpPr>
          <p:cNvPr id="9" name="Rectangular Callout 8"/>
          <p:cNvSpPr/>
          <p:nvPr/>
        </p:nvSpPr>
        <p:spPr>
          <a:xfrm>
            <a:off x="107504" y="116632"/>
            <a:ext cx="3960440" cy="1512168"/>
          </a:xfrm>
          <a:prstGeom prst="wedgeRectCallout">
            <a:avLst>
              <a:gd name="adj1" fmla="val 43476"/>
              <a:gd name="adj2" fmla="val 13294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rgbClr val="FFFF00"/>
                </a:solidFill>
              </a:rPr>
              <a:t>Região</a:t>
            </a:r>
            <a:r>
              <a:rPr lang="pt-BR" dirty="0" smtClean="0"/>
              <a:t> define um retângulo para a Textura. É usado para o sistema conhecer os </a:t>
            </a:r>
            <a:r>
              <a:rPr lang="pt-BR" dirty="0" err="1" smtClean="0"/>
              <a:t>Sprites</a:t>
            </a:r>
            <a:r>
              <a:rPr lang="pt-BR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620688"/>
            <a:ext cx="3456384" cy="4527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00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556792"/>
            <a:ext cx="8784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  <a:latin typeface="Courier"/>
                <a:cs typeface="Courier"/>
              </a:rPr>
              <a:t>LARGURA</a:t>
            </a:r>
            <a:r>
              <a:rPr lang="pt-BR" b="1" dirty="0">
                <a:latin typeface="Courier"/>
                <a:cs typeface="Courier"/>
              </a:rPr>
              <a:t> = 800;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ALTURA </a:t>
            </a:r>
            <a:r>
              <a:rPr lang="pt-BR" b="1" dirty="0">
                <a:latin typeface="Courier"/>
                <a:cs typeface="Courier"/>
              </a:rPr>
              <a:t>= 480;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Scene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cena</a:t>
            </a:r>
            <a:r>
              <a:rPr lang="pt-BR" b="1" dirty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regiaoBackground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	</a:t>
            </a:r>
            <a:r>
              <a:rPr lang="pt-BR" b="1" dirty="0" err="1" smtClean="0">
                <a:latin typeface="Courier"/>
                <a:cs typeface="Courier"/>
              </a:rPr>
              <a:t>private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Font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fonte</a:t>
            </a:r>
            <a:r>
              <a:rPr lang="pt-BR" b="1" dirty="0">
                <a:latin typeface="Courier"/>
                <a:cs typeface="Courier"/>
              </a:rPr>
              <a:t> 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Text</a:t>
            </a:r>
            <a:r>
              <a:rPr lang="pt-BR" b="1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txPontuacao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latin typeface="Courier"/>
                <a:cs typeface="Courier"/>
              </a:rPr>
              <a:t>int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placar</a:t>
            </a:r>
            <a:r>
              <a:rPr lang="pt-BR" b="1" dirty="0">
                <a:latin typeface="Courier"/>
                <a:cs typeface="Courier"/>
              </a:rPr>
              <a:t> = 0;</a:t>
            </a:r>
          </a:p>
          <a:p>
            <a:r>
              <a:rPr lang="pt-BR" dirty="0">
                <a:latin typeface="Courier"/>
                <a:cs typeface="Courier"/>
              </a:rPr>
              <a:t>	</a:t>
            </a:r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 smtClean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4A8EF2"/>
                </a:solidFill>
                <a:latin typeface="Courier"/>
                <a:cs typeface="Courier"/>
              </a:rPr>
              <a:t>regiaoMosca</a:t>
            </a:r>
            <a:r>
              <a:rPr lang="pt-BR" b="1" dirty="0">
                <a:solidFill>
                  <a:srgbClr val="4A8EF2"/>
                </a:solidFill>
                <a:latin typeface="Courier"/>
                <a:cs typeface="Courier"/>
              </a:rPr>
              <a:t> </a:t>
            </a:r>
            <a:r>
              <a:rPr lang="pt-BR" b="1" dirty="0">
                <a:latin typeface="Courier"/>
                <a:cs typeface="Courier"/>
              </a:rPr>
              <a:t>= </a:t>
            </a:r>
            <a:r>
              <a:rPr lang="pt-BR" b="1" dirty="0" err="1">
                <a:latin typeface="Courier"/>
                <a:cs typeface="Courier"/>
              </a:rPr>
              <a:t>null</a:t>
            </a:r>
            <a:r>
              <a:rPr lang="pt-BR" b="1" dirty="0">
                <a:latin typeface="Courier"/>
                <a:cs typeface="Courier"/>
              </a:rPr>
              <a:t>;</a:t>
            </a:r>
          </a:p>
        </p:txBody>
      </p:sp>
      <p:sp>
        <p:nvSpPr>
          <p:cNvPr id="5" name="Rectangle 4"/>
          <p:cNvSpPr/>
          <p:nvPr/>
        </p:nvSpPr>
        <p:spPr>
          <a:xfrm>
            <a:off x="395536" y="980728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... </a:t>
            </a:r>
            <a:r>
              <a:rPr lang="pt-BR" dirty="0" err="1" smtClean="0"/>
              <a:t>MainActivity</a:t>
            </a:r>
            <a:r>
              <a:rPr lang="pt-BR" dirty="0" smtClean="0">
                <a:solidFill>
                  <a:srgbClr val="CCFFCC"/>
                </a:solidFill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extends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SimpleBaseGameActivity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 {</a:t>
            </a:r>
            <a:endParaRPr lang="pt-BR" dirty="0">
              <a:solidFill>
                <a:srgbClr val="CCFFCC"/>
              </a:solidFill>
              <a:latin typeface="Courier"/>
              <a:cs typeface="Courier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3608" y="5157192"/>
            <a:ext cx="3232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latin typeface="Courier"/>
                <a:cs typeface="Courier"/>
              </a:rPr>
              <a:t>p</a:t>
            </a:r>
            <a:r>
              <a:rPr lang="pt-BR" b="1" dirty="0" err="1" smtClean="0">
                <a:latin typeface="Courier"/>
                <a:cs typeface="Courier"/>
              </a:rPr>
              <a:t>rivate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B7FF64"/>
                </a:solidFill>
                <a:latin typeface="Courier"/>
                <a:cs typeface="Courier"/>
              </a:rPr>
              <a:t>Camera</a:t>
            </a:r>
            <a:r>
              <a:rPr lang="pt-BR" b="1" dirty="0" smtClean="0">
                <a:solidFill>
                  <a:srgbClr val="B7FF64"/>
                </a:solidFill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CCFFCC"/>
                </a:solidFill>
                <a:latin typeface="Courier"/>
                <a:cs typeface="Courier"/>
              </a:rPr>
              <a:t>camera</a:t>
            </a:r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; </a:t>
            </a:r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1043608" y="4221088"/>
            <a:ext cx="6408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>
                <a:solidFill>
                  <a:srgbClr val="CCFFCC"/>
                </a:solidFill>
                <a:latin typeface="Courier"/>
                <a:cs typeface="Courier"/>
              </a:rPr>
              <a:t>controle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b="1" dirty="0" err="1">
                <a:latin typeface="Courier"/>
                <a:cs typeface="Courier"/>
              </a:rPr>
              <a:t>private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FFFF00"/>
                </a:solidFill>
                <a:latin typeface="Courier"/>
                <a:cs typeface="Courier"/>
              </a:rPr>
              <a:t>ITextureRegion</a:t>
            </a:r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CFFCC"/>
                </a:solidFill>
                <a:latin typeface="Courier"/>
                <a:cs typeface="Courier"/>
              </a:rPr>
              <a:t>botaoMeioControle</a:t>
            </a:r>
            <a:r>
              <a:rPr lang="pt-BR" b="1" dirty="0"/>
              <a:t>;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1556792"/>
            <a:ext cx="7344816" cy="23762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7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7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7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352" y="188640"/>
            <a:ext cx="1264263" cy="1656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9806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504" y="1484784"/>
            <a:ext cx="8784976" cy="452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>
                <a:latin typeface="Courier"/>
                <a:cs typeface="Courier"/>
              </a:rPr>
              <a:t>@</a:t>
            </a:r>
            <a:r>
              <a:rPr lang="pt-BR" dirty="0" err="1">
                <a:latin typeface="Courier"/>
                <a:cs typeface="Courier"/>
              </a:rPr>
              <a:t>Override</a:t>
            </a:r>
            <a:endParaRPr lang="pt-BR" dirty="0">
              <a:latin typeface="Courier"/>
              <a:cs typeface="Courier"/>
            </a:endParaRPr>
          </a:p>
          <a:p>
            <a:r>
              <a:rPr lang="pt-BR" b="1" dirty="0" err="1" smtClean="0">
                <a:latin typeface="Courier"/>
                <a:cs typeface="Courier"/>
              </a:rPr>
              <a:t>public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latin typeface="Courier"/>
                <a:cs typeface="Courier"/>
              </a:rPr>
              <a:t>EngineOptions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 smtClean="0">
                <a:solidFill>
                  <a:srgbClr val="FFFF00"/>
                </a:solidFill>
                <a:latin typeface="Courier"/>
                <a:cs typeface="Courier"/>
              </a:rPr>
              <a:t>onCreateEngineOptions</a:t>
            </a:r>
            <a:r>
              <a:rPr lang="pt-BR" b="1" dirty="0" smtClean="0">
                <a:latin typeface="Courier"/>
                <a:cs typeface="Courier"/>
              </a:rPr>
              <a:t>(){</a:t>
            </a:r>
          </a:p>
          <a:p>
            <a:r>
              <a:rPr lang="pt-BR" b="1" dirty="0" smtClean="0">
                <a:latin typeface="Courier"/>
                <a:cs typeface="Courier"/>
              </a:rPr>
              <a:t>    </a:t>
            </a:r>
          </a:p>
          <a:p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    </a:t>
            </a:r>
            <a:r>
              <a:rPr lang="pt-BR" b="1" dirty="0" err="1" smtClean="0">
                <a:solidFill>
                  <a:srgbClr val="CCFFCC"/>
                </a:solidFill>
                <a:latin typeface="Courier"/>
                <a:cs typeface="Courier"/>
              </a:rPr>
              <a:t>camera</a:t>
            </a:r>
            <a:r>
              <a:rPr lang="pt-BR" b="1" dirty="0" smtClean="0">
                <a:solidFill>
                  <a:srgbClr val="CCFFCC"/>
                </a:solidFill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= </a:t>
            </a:r>
            <a:r>
              <a:rPr lang="pt-BR" b="1" dirty="0" smtClean="0">
                <a:latin typeface="Courier"/>
                <a:cs typeface="Courier"/>
              </a:rPr>
              <a:t>new </a:t>
            </a:r>
            <a:r>
              <a:rPr lang="pt-BR" b="1" dirty="0" err="1" smtClean="0">
                <a:latin typeface="Courier"/>
                <a:cs typeface="Courier"/>
              </a:rPr>
              <a:t>Camera</a:t>
            </a:r>
            <a:r>
              <a:rPr lang="pt-BR" b="1" dirty="0" smtClean="0">
                <a:latin typeface="Courier"/>
                <a:cs typeface="Courier"/>
              </a:rPr>
              <a:t>(0, 0, LARGURA, ALTURA);</a:t>
            </a: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</a:p>
          <a:p>
            <a:r>
              <a:rPr lang="pt-BR" dirty="0">
                <a:latin typeface="Courier"/>
                <a:cs typeface="Courier"/>
              </a:rPr>
              <a:t> </a:t>
            </a:r>
            <a:r>
              <a:rPr lang="pt-BR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EngineOptions</a:t>
            </a:r>
            <a:r>
              <a:rPr lang="pt-BR" dirty="0" smtClean="0">
                <a:latin typeface="Courier"/>
                <a:cs typeface="Courier"/>
              </a:rPr>
              <a:t> </a:t>
            </a:r>
            <a:r>
              <a:rPr lang="pt-BR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opcoes</a:t>
            </a:r>
            <a:r>
              <a:rPr lang="pt-BR" dirty="0">
                <a:solidFill>
                  <a:schemeClr val="bg2">
                    <a:lumMod val="20000"/>
                    <a:lumOff val="8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dirty="0">
                <a:latin typeface="Courier"/>
                <a:cs typeface="Courier"/>
              </a:rPr>
              <a:t>= </a:t>
            </a:r>
            <a:r>
              <a:rPr lang="pt-BR" b="1" dirty="0">
                <a:latin typeface="Courier"/>
                <a:cs typeface="Courier"/>
              </a:rPr>
              <a:t>new </a:t>
            </a:r>
            <a:r>
              <a:rPr lang="pt-BR" b="1" dirty="0" err="1">
                <a:latin typeface="Courier"/>
                <a:cs typeface="Courier"/>
              </a:rPr>
              <a:t>EngineOptions</a:t>
            </a:r>
            <a:r>
              <a:rPr lang="pt-BR" b="1" dirty="0">
                <a:latin typeface="Courier"/>
                <a:cs typeface="Courier"/>
              </a:rPr>
              <a:t>(</a:t>
            </a:r>
            <a:r>
              <a:rPr lang="pt-BR" b="1" dirty="0" err="1">
                <a:solidFill>
                  <a:srgbClr val="DAFF00"/>
                </a:solidFill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, </a:t>
            </a:r>
            <a:r>
              <a:rPr lang="pt-BR" b="1" dirty="0" smtClean="0">
                <a:latin typeface="Courier"/>
                <a:cs typeface="Courier"/>
              </a:rPr>
              <a:t>		    	   </a:t>
            </a:r>
            <a:r>
              <a:rPr lang="pt-BR" b="1" dirty="0" err="1" smtClean="0">
                <a:solidFill>
                  <a:srgbClr val="DAFF00"/>
                </a:solidFill>
                <a:latin typeface="Courier"/>
                <a:cs typeface="Courier"/>
              </a:rPr>
              <a:t>ScreenOrientation.</a:t>
            </a:r>
            <a:r>
              <a:rPr lang="pt-BR" b="1" i="1" dirty="0" err="1" smtClean="0">
                <a:solidFill>
                  <a:srgbClr val="DAFF00"/>
                </a:solidFill>
                <a:latin typeface="Courier"/>
                <a:cs typeface="Courier"/>
              </a:rPr>
              <a:t>LANDSCAPE_FIXED</a:t>
            </a:r>
            <a:r>
              <a:rPr lang="pt-BR" b="1" i="1" dirty="0">
                <a:latin typeface="Courier"/>
                <a:cs typeface="Courier"/>
              </a:rPr>
              <a:t>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 smtClean="0">
                <a:latin typeface="Courier"/>
                <a:cs typeface="Courier"/>
              </a:rPr>
              <a:t>	   new </a:t>
            </a:r>
            <a:r>
              <a:rPr lang="pt-BR" b="1" i="1" dirty="0" err="1" smtClean="0">
                <a:solidFill>
                  <a:srgbClr val="DAFF00"/>
                </a:solidFill>
                <a:latin typeface="Courier"/>
                <a:cs typeface="Courier"/>
              </a:rPr>
              <a:t>RatioResolutionPolicy</a:t>
            </a:r>
            <a:r>
              <a:rPr lang="pt-BR" b="1" i="1" dirty="0">
                <a:latin typeface="Courier"/>
                <a:cs typeface="Courier"/>
              </a:rPr>
              <a:t>(LARGURA, ALTURA), </a:t>
            </a:r>
            <a:endParaRPr lang="pt-BR" b="1" i="1" dirty="0" smtClean="0">
              <a:latin typeface="Courier"/>
              <a:cs typeface="Courier"/>
            </a:endParaRPr>
          </a:p>
          <a:p>
            <a:r>
              <a:rPr lang="pt-BR" b="1" i="1" dirty="0">
                <a:latin typeface="Courier"/>
                <a:cs typeface="Courier"/>
              </a:rPr>
              <a:t> </a:t>
            </a:r>
            <a:r>
              <a:rPr lang="pt-BR" b="1" i="1" dirty="0" smtClean="0">
                <a:latin typeface="Courier"/>
                <a:cs typeface="Courier"/>
              </a:rPr>
              <a:t>        </a:t>
            </a:r>
            <a:r>
              <a:rPr lang="pt-BR" b="1" i="1" dirty="0" err="1" smtClean="0">
                <a:latin typeface="Courier"/>
                <a:cs typeface="Courier"/>
              </a:rPr>
              <a:t>camera</a:t>
            </a:r>
            <a:r>
              <a:rPr lang="pt-BR" b="1" i="1" dirty="0">
                <a:latin typeface="Courier"/>
                <a:cs typeface="Courier"/>
              </a:rPr>
              <a:t>)</a:t>
            </a:r>
            <a:r>
              <a:rPr lang="pt-BR" b="1" i="1" dirty="0" smtClean="0">
                <a:latin typeface="Courier"/>
                <a:cs typeface="Courier"/>
              </a:rPr>
              <a:t>;</a:t>
            </a:r>
          </a:p>
          <a:p>
            <a:endParaRPr lang="pt-BR" b="1" i="1" dirty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  <a:r>
              <a:rPr lang="pt-BR" dirty="0" err="1" smtClean="0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dirty="0" err="1" smtClean="0">
                <a:latin typeface="Courier"/>
                <a:cs typeface="Courier"/>
              </a:rPr>
              <a:t>.getAudioOptions</a:t>
            </a:r>
            <a:r>
              <a:rPr lang="pt-BR" dirty="0">
                <a:latin typeface="Courier"/>
                <a:cs typeface="Courier"/>
              </a:rPr>
              <a:t>().</a:t>
            </a:r>
            <a:r>
              <a:rPr lang="pt-BR" dirty="0" err="1">
                <a:latin typeface="Courier"/>
                <a:cs typeface="Courier"/>
              </a:rPr>
              <a:t>setNeedsSound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b="1" dirty="0" err="1">
                <a:latin typeface="Courier"/>
                <a:cs typeface="Courier"/>
              </a:rPr>
              <a:t>true</a:t>
            </a:r>
            <a:r>
              <a:rPr lang="pt-BR" b="1" dirty="0">
                <a:latin typeface="Courier"/>
                <a:cs typeface="Courier"/>
              </a:rPr>
              <a:t>);</a:t>
            </a:r>
          </a:p>
          <a:p>
            <a:endParaRPr lang="pt-BR" dirty="0" smtClean="0">
              <a:latin typeface="Courier"/>
              <a:cs typeface="Courier"/>
            </a:endParaRPr>
          </a:p>
          <a:p>
            <a:r>
              <a:rPr lang="pt-BR" dirty="0" smtClean="0">
                <a:latin typeface="Courier"/>
                <a:cs typeface="Courier"/>
              </a:rPr>
              <a:t>    </a:t>
            </a:r>
            <a:r>
              <a:rPr lang="pt-BR" dirty="0" err="1" smtClean="0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dirty="0" err="1" smtClean="0">
                <a:latin typeface="Courier"/>
                <a:cs typeface="Courier"/>
              </a:rPr>
              <a:t>.setWakeLockOptions</a:t>
            </a:r>
            <a:r>
              <a:rPr lang="pt-BR" dirty="0">
                <a:latin typeface="Courier"/>
                <a:cs typeface="Courier"/>
              </a:rPr>
              <a:t>(</a:t>
            </a:r>
            <a:r>
              <a:rPr lang="pt-BR" dirty="0" err="1">
                <a:solidFill>
                  <a:srgbClr val="DAFF00"/>
                </a:solidFill>
                <a:latin typeface="Courier"/>
                <a:cs typeface="Courier"/>
              </a:rPr>
              <a:t>WakeLockOptions.</a:t>
            </a:r>
            <a:r>
              <a:rPr lang="pt-BR" i="1" dirty="0" err="1">
                <a:solidFill>
                  <a:srgbClr val="DAFF00"/>
                </a:solidFill>
                <a:latin typeface="Courier"/>
                <a:cs typeface="Courier"/>
              </a:rPr>
              <a:t>SCREEN_ON</a:t>
            </a:r>
            <a:r>
              <a:rPr lang="pt-BR" i="1" dirty="0">
                <a:latin typeface="Courier"/>
                <a:cs typeface="Courier"/>
              </a:rPr>
              <a:t>);</a:t>
            </a:r>
          </a:p>
          <a:p>
            <a:endParaRPr lang="pt-BR" b="1" dirty="0" smtClean="0">
              <a:latin typeface="Courier"/>
              <a:cs typeface="Courier"/>
            </a:endParaRPr>
          </a:p>
          <a:p>
            <a:r>
              <a:rPr lang="pt-BR" b="1" dirty="0">
                <a:latin typeface="Courier"/>
                <a:cs typeface="Courier"/>
              </a:rPr>
              <a:t> </a:t>
            </a:r>
            <a:r>
              <a:rPr lang="pt-BR" b="1" dirty="0" smtClean="0">
                <a:latin typeface="Courier"/>
                <a:cs typeface="Courier"/>
              </a:rPr>
              <a:t>   </a:t>
            </a:r>
            <a:r>
              <a:rPr lang="pt-BR" b="1" dirty="0" err="1" smtClean="0">
                <a:latin typeface="Courier"/>
                <a:cs typeface="Courier"/>
              </a:rPr>
              <a:t>return</a:t>
            </a:r>
            <a:r>
              <a:rPr lang="pt-BR" b="1" dirty="0" smtClean="0">
                <a:latin typeface="Courier"/>
                <a:cs typeface="Courier"/>
              </a:rPr>
              <a:t> </a:t>
            </a:r>
            <a:r>
              <a:rPr lang="pt-BR" b="1" dirty="0" err="1">
                <a:solidFill>
                  <a:srgbClr val="C9CBE7"/>
                </a:solidFill>
                <a:latin typeface="Courier"/>
                <a:cs typeface="Courier"/>
              </a:rPr>
              <a:t>opcoes</a:t>
            </a:r>
            <a:r>
              <a:rPr lang="pt-BR" b="1" dirty="0">
                <a:latin typeface="Courier"/>
                <a:cs typeface="Courier"/>
              </a:rPr>
              <a:t>;</a:t>
            </a:r>
          </a:p>
          <a:p>
            <a:r>
              <a:rPr lang="pt-BR" dirty="0" smtClean="0">
                <a:latin typeface="Courier"/>
                <a:cs typeface="Courier"/>
              </a:rPr>
              <a:t>}</a:t>
            </a:r>
            <a:endParaRPr lang="pt-BR" dirty="0">
              <a:latin typeface="Courier"/>
              <a:cs typeface="Couri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445224"/>
            <a:ext cx="823772" cy="129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377" y="44624"/>
            <a:ext cx="196720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x-none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Camera</a:t>
            </a:r>
            <a:endParaRPr lang="x-none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2780928"/>
            <a:ext cx="7704856" cy="28803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39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9000"/>
                </a:schemeClr>
              </a:gs>
              <a:gs pos="100000">
                <a:schemeClr val="accent1">
                  <a:shade val="48000"/>
                  <a:satMod val="180000"/>
                  <a:lumMod val="94000"/>
                  <a:alpha val="39000"/>
                </a:schemeClr>
              </a:gs>
            </a:gsLst>
            <a:lin ang="414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ounded Rectangular Callout 4"/>
          <p:cNvSpPr/>
          <p:nvPr/>
        </p:nvSpPr>
        <p:spPr>
          <a:xfrm>
            <a:off x="467544" y="764704"/>
            <a:ext cx="2808312" cy="720080"/>
          </a:xfrm>
          <a:prstGeom prst="wedgeRoundRectCallout">
            <a:avLst>
              <a:gd name="adj1" fmla="val -47404"/>
              <a:gd name="adj2" fmla="val 17812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Remova o </a:t>
            </a:r>
            <a:r>
              <a:rPr lang="pt-BR" b="1" dirty="0" err="1" smtClean="0">
                <a:solidFill>
                  <a:srgbClr val="B7FF64"/>
                </a:solidFill>
                <a:latin typeface="Courier"/>
                <a:cs typeface="Courier"/>
              </a:rPr>
              <a:t>Camera</a:t>
            </a:r>
            <a:r>
              <a:rPr lang="pt-BR" b="1" dirty="0" smtClean="0">
                <a:solidFill>
                  <a:srgbClr val="B7FF64"/>
                </a:solidFill>
                <a:latin typeface="Courier"/>
                <a:cs typeface="Courier"/>
              </a:rPr>
              <a:t> </a:t>
            </a:r>
            <a:r>
              <a:rPr lang="pt-BR" dirty="0"/>
              <a:t>da frente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31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908720"/>
            <a:ext cx="968456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 smtClean="0">
                <a:latin typeface="Courier"/>
                <a:cs typeface="Courier"/>
              </a:rPr>
              <a:t>BitmapTextureAtlas</a:t>
            </a:r>
            <a:r>
              <a:rPr lang="pt-BR" sz="1400" dirty="0" smtClean="0">
                <a:latin typeface="Courier"/>
                <a:cs typeface="Courier"/>
              </a:rPr>
              <a:t> </a:t>
            </a:r>
            <a:r>
              <a:rPr lang="pt-BR" sz="1400" dirty="0" err="1">
                <a:solidFill>
                  <a:srgbClr val="FFFF00"/>
                </a:solidFill>
                <a:latin typeface="Courier"/>
                <a:cs typeface="Courier"/>
              </a:rPr>
              <a:t>texturaBitmap</a:t>
            </a:r>
            <a:r>
              <a:rPr lang="pt-BR" sz="14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sz="1400" dirty="0">
                <a:latin typeface="Courier"/>
                <a:cs typeface="Courier"/>
              </a:rPr>
              <a:t>= </a:t>
            </a:r>
            <a:r>
              <a:rPr lang="pt-BR" sz="1400" b="1" dirty="0">
                <a:latin typeface="Courier"/>
                <a:cs typeface="Courier"/>
              </a:rPr>
              <a:t>new </a:t>
            </a:r>
            <a:r>
              <a:rPr lang="pt-BR" sz="1400" b="1" dirty="0" err="1" smtClean="0">
                <a:solidFill>
                  <a:srgbClr val="FFFF00"/>
                </a:solidFill>
                <a:latin typeface="Courier"/>
                <a:cs typeface="Courier"/>
              </a:rPr>
              <a:t>BitmapTextureAtlas</a:t>
            </a:r>
            <a:r>
              <a:rPr lang="pt-BR" sz="1400" b="1" dirty="0" smtClean="0">
                <a:latin typeface="Courier"/>
                <a:cs typeface="Courier"/>
              </a:rPr>
              <a:t>(</a:t>
            </a:r>
            <a:r>
              <a:rPr lang="pt-BR" sz="1400" b="1" dirty="0" err="1" smtClean="0">
                <a:latin typeface="Courier"/>
                <a:cs typeface="Courier"/>
              </a:rPr>
              <a:t>getTextureManager</a:t>
            </a:r>
            <a:r>
              <a:rPr lang="pt-BR" sz="1400" b="1" dirty="0" smtClean="0">
                <a:latin typeface="Courier"/>
                <a:cs typeface="Courier"/>
              </a:rPr>
              <a:t>(),64,64)</a:t>
            </a:r>
            <a:r>
              <a:rPr lang="pt-BR" sz="1400" b="1" dirty="0" smtClean="0">
                <a:latin typeface="Courier"/>
                <a:cs typeface="Courier"/>
              </a:rPr>
              <a:t>;</a:t>
            </a:r>
            <a:endParaRPr lang="pt-BR" sz="1400" b="1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endParaRPr lang="pt-BR" sz="1400" b="1" dirty="0" smtClean="0">
              <a:solidFill>
                <a:srgbClr val="FFFF00"/>
              </a:solidFill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rgbClr val="FFFF00"/>
                </a:solidFill>
                <a:latin typeface="Courier"/>
                <a:cs typeface="Courier"/>
              </a:rPr>
              <a:t>texturaBitmap.load</a:t>
            </a:r>
            <a:r>
              <a:rPr lang="pt-BR" sz="1600" dirty="0" smtClean="0">
                <a:latin typeface="Courier"/>
                <a:cs typeface="Courier"/>
              </a:rPr>
              <a:t>(); //</a:t>
            </a:r>
            <a:r>
              <a:rPr lang="pt-BR" sz="1600" dirty="0" err="1" smtClean="0">
                <a:latin typeface="Courier"/>
                <a:cs typeface="Courier"/>
              </a:rPr>
              <a:t>astalavista</a:t>
            </a:r>
            <a:r>
              <a:rPr lang="pt-BR" sz="1600" dirty="0" smtClean="0">
                <a:latin typeface="Courier"/>
                <a:cs typeface="Courier"/>
              </a:rPr>
              <a:t>, </a:t>
            </a:r>
            <a:r>
              <a:rPr lang="pt-BR" sz="1600" dirty="0" smtClean="0">
                <a:latin typeface="Courier"/>
                <a:cs typeface="Courier"/>
              </a:rPr>
              <a:t>baby</a:t>
            </a:r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>
                <a:latin typeface="Courier"/>
                <a:cs typeface="Courier"/>
              </a:rPr>
              <a:t>		</a:t>
            </a:r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 err="1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regiaoMosca</a:t>
            </a:r>
            <a:r>
              <a:rPr lang="pt-BR" sz="1600" dirty="0" smtClean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600" dirty="0" err="1">
                <a:solidFill>
                  <a:srgbClr val="FFFF00"/>
                </a:solidFill>
                <a:latin typeface="Courier"/>
                <a:cs typeface="Courier"/>
              </a:rPr>
              <a:t>BitmapTextureAtlasTextureRegionFactory</a:t>
            </a:r>
            <a:r>
              <a:rPr lang="pt-BR" sz="1600" dirty="0" err="1">
                <a:latin typeface="Courier"/>
                <a:cs typeface="Courier"/>
              </a:rPr>
              <a:t>.</a:t>
            </a:r>
            <a:r>
              <a:rPr lang="pt-BR" sz="1600" i="1" dirty="0" err="1">
                <a:latin typeface="Courier"/>
                <a:cs typeface="Courier"/>
              </a:rPr>
              <a:t>createFromAsset</a:t>
            </a:r>
            <a:r>
              <a:rPr lang="pt-BR" sz="1600" i="1" dirty="0" smtClean="0">
                <a:latin typeface="Courier"/>
                <a:cs typeface="Courier"/>
              </a:rPr>
              <a:t>(</a:t>
            </a:r>
          </a:p>
          <a:p>
            <a:r>
              <a:rPr lang="pt-BR" sz="1600" i="1" dirty="0">
                <a:latin typeface="Courier"/>
                <a:cs typeface="Courier"/>
              </a:rPr>
              <a:t> </a:t>
            </a:r>
            <a:r>
              <a:rPr lang="pt-BR" sz="1600" i="1" dirty="0" smtClean="0">
                <a:latin typeface="Courier"/>
                <a:cs typeface="Courier"/>
              </a:rPr>
              <a:t>        </a:t>
            </a:r>
            <a:r>
              <a:rPr lang="pt-BR" sz="1600" i="1" dirty="0" err="1" smtClean="0">
                <a:solidFill>
                  <a:srgbClr val="FFFF00"/>
                </a:solidFill>
                <a:latin typeface="Courier"/>
                <a:cs typeface="Courier"/>
              </a:rPr>
              <a:t>texturaBitmap</a:t>
            </a:r>
            <a:r>
              <a:rPr lang="pt-BR" sz="1600" i="1" dirty="0">
                <a:latin typeface="Courier"/>
                <a:cs typeface="Courier"/>
              </a:rPr>
              <a:t>, </a:t>
            </a:r>
            <a:endParaRPr lang="pt-BR" sz="1600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 </a:t>
            </a:r>
            <a:r>
              <a:rPr lang="pt-BR" sz="1600" b="1" i="1" dirty="0" err="1" smtClean="0">
                <a:latin typeface="Courier"/>
                <a:cs typeface="Courier"/>
              </a:rPr>
              <a:t>this</a:t>
            </a:r>
            <a:r>
              <a:rPr lang="pt-BR" sz="1600" b="1" i="1" dirty="0">
                <a:latin typeface="Courier"/>
                <a:cs typeface="Courier"/>
              </a:rPr>
              <a:t>, </a:t>
            </a:r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"</a:t>
            </a:r>
            <a:r>
              <a:rPr lang="pt-BR" sz="1600" b="1" i="1" dirty="0" err="1">
                <a:solidFill>
                  <a:srgbClr val="FFFF00"/>
                </a:solidFill>
                <a:latin typeface="Courier"/>
                <a:cs typeface="Courier"/>
              </a:rPr>
              <a:t>gfx</a:t>
            </a:r>
            <a:r>
              <a:rPr lang="pt-BR" sz="1600" b="1" i="1" dirty="0">
                <a:solidFill>
                  <a:srgbClr val="FFFF00"/>
                </a:solidFill>
                <a:latin typeface="Courier"/>
                <a:cs typeface="Courier"/>
              </a:rPr>
              <a:t>/</a:t>
            </a:r>
            <a:r>
              <a:rPr lang="pt-BR" sz="1600" b="1" i="1" dirty="0" err="1">
                <a:solidFill>
                  <a:srgbClr val="FFFF00"/>
                </a:solidFill>
                <a:latin typeface="Courier"/>
                <a:cs typeface="Courier"/>
              </a:rPr>
              <a:t>mosca.png</a:t>
            </a:r>
            <a:r>
              <a:rPr lang="pt-BR" sz="1600" b="1" i="1" dirty="0">
                <a:latin typeface="Courier"/>
                <a:cs typeface="Courier"/>
              </a:rPr>
              <a:t>", </a:t>
            </a:r>
            <a:endParaRPr lang="pt-BR" sz="1600" b="1" i="1" dirty="0" smtClean="0">
              <a:latin typeface="Courier"/>
              <a:cs typeface="Courier"/>
            </a:endParaRPr>
          </a:p>
          <a:p>
            <a:r>
              <a:rPr lang="pt-BR" sz="1600" b="1" i="1" dirty="0">
                <a:latin typeface="Courier"/>
                <a:cs typeface="Courier"/>
              </a:rPr>
              <a:t> </a:t>
            </a:r>
            <a:r>
              <a:rPr lang="pt-BR" sz="1600" b="1" i="1" dirty="0" smtClean="0">
                <a:latin typeface="Courier"/>
                <a:cs typeface="Courier"/>
              </a:rPr>
              <a:t>       0</a:t>
            </a:r>
            <a:r>
              <a:rPr lang="pt-BR" sz="1600" b="1" i="1" dirty="0">
                <a:latin typeface="Courier"/>
                <a:cs typeface="Courier"/>
              </a:rPr>
              <a:t>, </a:t>
            </a:r>
            <a:r>
              <a:rPr lang="pt-BR" sz="1600" b="1" i="1" dirty="0" smtClean="0">
                <a:latin typeface="Courier"/>
                <a:cs typeface="Courier"/>
              </a:rPr>
              <a:t>0</a:t>
            </a:r>
          </a:p>
          <a:p>
            <a:r>
              <a:rPr lang="pt-BR" sz="1600" b="1" i="1" dirty="0" smtClean="0">
                <a:latin typeface="Courier"/>
                <a:cs typeface="Courier"/>
              </a:rPr>
              <a:t>)</a:t>
            </a:r>
            <a:r>
              <a:rPr lang="pt-BR" sz="1600" b="1" i="1" dirty="0">
                <a:latin typeface="Courier"/>
                <a:cs typeface="Courier"/>
              </a:rPr>
              <a:t>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44408" y="6381328"/>
            <a:ext cx="84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Mosca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5085184"/>
            <a:ext cx="823772" cy="12951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438" y="44624"/>
            <a:ext cx="3693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err="1">
                <a:latin typeface="Courier"/>
                <a:cs typeface="Courier"/>
              </a:rPr>
              <a:t>onCreateResources</a:t>
            </a:r>
            <a:r>
              <a:rPr lang="pt-BR" sz="2400" b="1" dirty="0">
                <a:latin typeface="Courier"/>
                <a:cs typeface="Courier"/>
              </a:rPr>
              <a:t>() </a:t>
            </a:r>
          </a:p>
        </p:txBody>
      </p:sp>
      <p:sp>
        <p:nvSpPr>
          <p:cNvPr id="7" name="Left Arrow 6"/>
          <p:cNvSpPr/>
          <p:nvPr/>
        </p:nvSpPr>
        <p:spPr>
          <a:xfrm>
            <a:off x="251520" y="393305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1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5733256"/>
            <a:ext cx="1331640" cy="9969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9248" y="1052736"/>
            <a:ext cx="9036496" cy="2800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err="1">
                <a:solidFill>
                  <a:srgbClr val="B7FF64"/>
                </a:solidFill>
                <a:latin typeface="Courier"/>
                <a:cs typeface="Courier"/>
              </a:rPr>
              <a:t>BitmapTextureAtlas</a:t>
            </a:r>
            <a:r>
              <a:rPr lang="pt-BR" sz="1600" dirty="0">
                <a:solidFill>
                  <a:srgbClr val="B7FF64"/>
                </a:solidFill>
                <a:latin typeface="Courier"/>
                <a:cs typeface="Courier"/>
              </a:rPr>
              <a:t> </a:t>
            </a:r>
            <a:r>
              <a:rPr lang="pt-BR" sz="1600" b="1" dirty="0" err="1">
                <a:solidFill>
                  <a:srgbClr val="FFFF00"/>
                </a:solidFill>
                <a:latin typeface="Courier"/>
                <a:cs typeface="Courier"/>
              </a:rPr>
              <a:t>texturaControle</a:t>
            </a:r>
            <a:r>
              <a:rPr lang="pt-BR" sz="1600" dirty="0">
                <a:solidFill>
                  <a:srgbClr val="FFFF00"/>
                </a:solidFill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600" dirty="0" smtClean="0">
                <a:latin typeface="Courier"/>
                <a:cs typeface="Courier"/>
              </a:rPr>
              <a:t>new </a:t>
            </a:r>
            <a:r>
              <a:rPr lang="pt-BR" sz="1600" dirty="0" err="1">
                <a:solidFill>
                  <a:srgbClr val="B7FF64"/>
                </a:solidFill>
                <a:latin typeface="Courier"/>
                <a:cs typeface="Courier"/>
              </a:rPr>
              <a:t>BitmapTextureAtlas</a:t>
            </a:r>
            <a:r>
              <a:rPr lang="pt-BR" sz="1600" dirty="0" smtClean="0">
                <a:latin typeface="Courier"/>
                <a:cs typeface="Courier"/>
              </a:rPr>
              <a:t>(</a:t>
            </a:r>
          </a:p>
          <a:p>
            <a:r>
              <a:rPr lang="pt-BR" sz="1600" dirty="0" smtClean="0">
                <a:latin typeface="Courier"/>
                <a:cs typeface="Courier"/>
              </a:rPr>
              <a:t>       </a:t>
            </a:r>
            <a:r>
              <a:rPr lang="pt-BR" sz="1600" dirty="0" err="1" smtClean="0">
                <a:latin typeface="Courier"/>
                <a:cs typeface="Courier"/>
              </a:rPr>
              <a:t>getTextureManager</a:t>
            </a:r>
            <a:r>
              <a:rPr lang="pt-BR" sz="1600" dirty="0">
                <a:latin typeface="Courier"/>
                <a:cs typeface="Courier"/>
              </a:rPr>
              <a:t>(), 256, </a:t>
            </a:r>
            <a:r>
              <a:rPr lang="pt-BR" sz="1600" dirty="0" smtClean="0">
                <a:latin typeface="Courier"/>
                <a:cs typeface="Courier"/>
              </a:rPr>
              <a:t>128);</a:t>
            </a:r>
          </a:p>
          <a:p>
            <a:endParaRPr lang="pt-BR" sz="1600" dirty="0">
              <a:latin typeface="Courier"/>
              <a:cs typeface="Courier"/>
            </a:endParaRPr>
          </a:p>
          <a:p>
            <a:r>
              <a:rPr lang="pt-BR" sz="1600" dirty="0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controle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600" dirty="0" err="1">
                <a:latin typeface="Courier"/>
                <a:cs typeface="Courier"/>
              </a:rPr>
              <a:t>BitmapTextureAtlasTextureRegionFactory.createFromAsset</a:t>
            </a:r>
            <a:r>
              <a:rPr lang="pt-BR" sz="1600" dirty="0" smtClean="0">
                <a:latin typeface="Courier"/>
                <a:cs typeface="Courier"/>
              </a:rPr>
              <a:t>(</a:t>
            </a:r>
          </a:p>
          <a:p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 </a:t>
            </a:r>
            <a:r>
              <a:rPr lang="pt-BR" sz="1600" b="1" dirty="0" err="1" smtClean="0">
                <a:solidFill>
                  <a:srgbClr val="FFFF00"/>
                </a:solidFill>
                <a:latin typeface="Courier"/>
                <a:cs typeface="Courier"/>
              </a:rPr>
              <a:t>texturaControle</a:t>
            </a:r>
            <a:r>
              <a:rPr lang="pt-BR" sz="1600" dirty="0">
                <a:latin typeface="Courier"/>
                <a:cs typeface="Courier"/>
              </a:rPr>
              <a:t>, </a:t>
            </a:r>
            <a:r>
              <a:rPr lang="pt-BR" sz="1600" dirty="0" err="1">
                <a:latin typeface="Courier"/>
                <a:cs typeface="Courier"/>
              </a:rPr>
              <a:t>this</a:t>
            </a:r>
            <a:r>
              <a:rPr lang="pt-BR" sz="1600" dirty="0">
                <a:latin typeface="Courier"/>
                <a:cs typeface="Courier"/>
              </a:rPr>
              <a:t>, </a:t>
            </a:r>
            <a:r>
              <a:rPr lang="pt-BR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"</a:t>
            </a:r>
            <a:r>
              <a:rPr lang="pt-BR" sz="1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gfx</a:t>
            </a:r>
            <a:r>
              <a:rPr lang="pt-BR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/</a:t>
            </a:r>
            <a:r>
              <a:rPr lang="pt-BR" sz="1600" b="1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onscreen_control_base.png</a:t>
            </a:r>
            <a:r>
              <a:rPr lang="pt-BR" sz="1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urier"/>
                <a:cs typeface="Courier"/>
              </a:rPr>
              <a:t>"</a:t>
            </a:r>
            <a:r>
              <a:rPr lang="pt-BR" sz="1600" dirty="0">
                <a:latin typeface="Courier"/>
                <a:cs typeface="Courier"/>
              </a:rPr>
              <a:t>, 0, 0);</a:t>
            </a:r>
          </a:p>
          <a:p>
            <a:endParaRPr lang="pt-BR" sz="1600" dirty="0" smtClean="0">
              <a:latin typeface="Courier"/>
              <a:cs typeface="Courier"/>
            </a:endParaRPr>
          </a:p>
          <a:p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dirty="0" err="1">
                <a:solidFill>
                  <a:schemeClr val="tx2">
                    <a:lumMod val="90000"/>
                  </a:schemeClr>
                </a:solidFill>
                <a:latin typeface="Courier"/>
                <a:cs typeface="Courier"/>
              </a:rPr>
              <a:t>botaoMeioControle</a:t>
            </a:r>
            <a:r>
              <a:rPr lang="pt-BR" sz="1600" dirty="0" smtClean="0">
                <a:latin typeface="Courier"/>
                <a:cs typeface="Courier"/>
              </a:rPr>
              <a:t> </a:t>
            </a:r>
            <a:r>
              <a:rPr lang="pt-BR" sz="1600" dirty="0">
                <a:latin typeface="Courier"/>
                <a:cs typeface="Courier"/>
              </a:rPr>
              <a:t>= </a:t>
            </a:r>
            <a:r>
              <a:rPr lang="pt-BR" sz="1500" dirty="0" err="1">
                <a:latin typeface="Courier"/>
                <a:cs typeface="Courier"/>
              </a:rPr>
              <a:t>BitmapTextureAtlasTextureRegionFactory.createFromAsset</a:t>
            </a:r>
            <a:r>
              <a:rPr lang="pt-BR" sz="1500" dirty="0" smtClean="0">
                <a:latin typeface="Courier"/>
                <a:cs typeface="Courier"/>
              </a:rPr>
              <a:t>(</a:t>
            </a:r>
          </a:p>
          <a:p>
            <a:r>
              <a:rPr lang="pt-BR" sz="1600" dirty="0">
                <a:latin typeface="Courier"/>
                <a:cs typeface="Courier"/>
              </a:rPr>
              <a:t> </a:t>
            </a:r>
            <a:r>
              <a:rPr lang="pt-BR" sz="1600" dirty="0" smtClean="0">
                <a:latin typeface="Courier"/>
                <a:cs typeface="Courier"/>
              </a:rPr>
              <a:t>    </a:t>
            </a:r>
            <a:r>
              <a:rPr lang="pt-BR" sz="1600" b="1" dirty="0" err="1">
                <a:solidFill>
                  <a:srgbClr val="FFFF00"/>
                </a:solidFill>
                <a:latin typeface="Courier"/>
                <a:cs typeface="Courier"/>
              </a:rPr>
              <a:t>texturaControle</a:t>
            </a:r>
            <a:r>
              <a:rPr lang="pt-BR" sz="1600" dirty="0">
                <a:latin typeface="Courier"/>
                <a:cs typeface="Courier"/>
              </a:rPr>
              <a:t>, </a:t>
            </a:r>
            <a:r>
              <a:rPr lang="pt-BR" sz="1600" dirty="0" err="1">
                <a:latin typeface="Courier"/>
                <a:cs typeface="Courier"/>
              </a:rPr>
              <a:t>this</a:t>
            </a:r>
            <a:r>
              <a:rPr lang="pt-BR" sz="1600" dirty="0">
                <a:latin typeface="Courier"/>
                <a:cs typeface="Courier"/>
              </a:rPr>
              <a:t>, "</a:t>
            </a:r>
            <a:r>
              <a:rPr lang="pt-BR" sz="1600" dirty="0" err="1">
                <a:latin typeface="Courier"/>
                <a:cs typeface="Courier"/>
              </a:rPr>
              <a:t>gfx</a:t>
            </a:r>
            <a:r>
              <a:rPr lang="pt-BR" sz="1600" dirty="0">
                <a:latin typeface="Courier"/>
                <a:cs typeface="Courier"/>
              </a:rPr>
              <a:t>/</a:t>
            </a:r>
            <a:r>
              <a:rPr lang="pt-BR" sz="1600" dirty="0" err="1">
                <a:latin typeface="Courier"/>
                <a:cs typeface="Courier"/>
              </a:rPr>
              <a:t>onscreen_control_knob.png</a:t>
            </a:r>
            <a:r>
              <a:rPr lang="pt-BR" sz="1600" dirty="0">
                <a:latin typeface="Courier"/>
                <a:cs typeface="Courier"/>
              </a:rPr>
              <a:t>", 128, 0);</a:t>
            </a:r>
          </a:p>
          <a:p>
            <a:endParaRPr lang="pt-BR" sz="1600" dirty="0" smtClean="0">
              <a:latin typeface="Courier"/>
              <a:cs typeface="Courier"/>
            </a:endParaRPr>
          </a:p>
          <a:p>
            <a:r>
              <a:rPr lang="pt-BR" sz="1600" b="1" dirty="0" err="1">
                <a:solidFill>
                  <a:srgbClr val="FFFF00"/>
                </a:solidFill>
                <a:latin typeface="Courier"/>
                <a:cs typeface="Courier"/>
              </a:rPr>
              <a:t>texturaControle</a:t>
            </a:r>
            <a:r>
              <a:rPr lang="pt-BR" sz="1600" dirty="0" err="1" smtClean="0">
                <a:latin typeface="Courier"/>
                <a:cs typeface="Courier"/>
              </a:rPr>
              <a:t>.load</a:t>
            </a:r>
            <a:r>
              <a:rPr lang="pt-BR" sz="1600" dirty="0">
                <a:latin typeface="Courier"/>
                <a:cs typeface="Courier"/>
              </a:rPr>
              <a:t>();</a:t>
            </a:r>
          </a:p>
        </p:txBody>
      </p:sp>
      <p:sp>
        <p:nvSpPr>
          <p:cNvPr id="10" name="Left Arrow 9"/>
          <p:cNvSpPr/>
          <p:nvPr/>
        </p:nvSpPr>
        <p:spPr>
          <a:xfrm>
            <a:off x="251520" y="33265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8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53458</TotalTime>
  <Words>949</Words>
  <Application>Microsoft Macintosh PowerPoint</Application>
  <PresentationFormat>On-screen Show (4:3)</PresentationFormat>
  <Paragraphs>335</Paragraphs>
  <Slides>36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Odair Bonin</dc:creator>
  <cp:lastModifiedBy>Odair Bonin</cp:lastModifiedBy>
  <cp:revision>784</cp:revision>
  <dcterms:created xsi:type="dcterms:W3CDTF">2012-07-14T20:54:53Z</dcterms:created>
  <dcterms:modified xsi:type="dcterms:W3CDTF">2013-02-23T17:30:45Z</dcterms:modified>
</cp:coreProperties>
</file>